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84" r:id="rId1"/>
  </p:sldMasterIdLst>
  <p:notesMasterIdLst>
    <p:notesMasterId r:id="rId15"/>
  </p:notesMasterIdLst>
  <p:handoutMasterIdLst>
    <p:handoutMasterId r:id="rId16"/>
  </p:handoutMasterIdLst>
  <p:sldIdLst>
    <p:sldId id="304" r:id="rId2"/>
    <p:sldId id="313" r:id="rId3"/>
    <p:sldId id="677" r:id="rId4"/>
    <p:sldId id="772" r:id="rId5"/>
    <p:sldId id="773" r:id="rId6"/>
    <p:sldId id="774" r:id="rId7"/>
    <p:sldId id="764" r:id="rId8"/>
    <p:sldId id="776" r:id="rId9"/>
    <p:sldId id="777" r:id="rId10"/>
    <p:sldId id="778" r:id="rId11"/>
    <p:sldId id="775" r:id="rId12"/>
    <p:sldId id="442" r:id="rId13"/>
    <p:sldId id="275" r:id="rId14"/>
  </p:sldIdLst>
  <p:sldSz cx="9906000" cy="6858000" type="A4"/>
  <p:notesSz cx="7102475" cy="10233025"/>
  <p:defaultTextStyle>
    <a:defPPr>
      <a:defRPr lang="en-GB"/>
    </a:defPPr>
    <a:lvl1pPr algn="l" rtl="0" fontAlgn="base">
      <a:spcBef>
        <a:spcPct val="0"/>
      </a:spcBef>
      <a:spcAft>
        <a:spcPct val="0"/>
      </a:spcAft>
      <a:defRPr sz="1900" kern="1200">
        <a:solidFill>
          <a:schemeClr val="tx1"/>
        </a:solidFill>
        <a:latin typeface="Arial" charset="0"/>
        <a:ea typeface="+mn-ea"/>
        <a:cs typeface="Arial" charset="0"/>
      </a:defRPr>
    </a:lvl1pPr>
    <a:lvl2pPr marL="455613" indent="1588" algn="l" rtl="0" fontAlgn="base">
      <a:spcBef>
        <a:spcPct val="0"/>
      </a:spcBef>
      <a:spcAft>
        <a:spcPct val="0"/>
      </a:spcAft>
      <a:defRPr sz="1900" kern="1200">
        <a:solidFill>
          <a:schemeClr val="tx1"/>
        </a:solidFill>
        <a:latin typeface="Arial" charset="0"/>
        <a:ea typeface="+mn-ea"/>
        <a:cs typeface="Arial" charset="0"/>
      </a:defRPr>
    </a:lvl2pPr>
    <a:lvl3pPr marL="912813" indent="1588" algn="l" rtl="0" fontAlgn="base">
      <a:spcBef>
        <a:spcPct val="0"/>
      </a:spcBef>
      <a:spcAft>
        <a:spcPct val="0"/>
      </a:spcAft>
      <a:defRPr sz="1900" kern="1200">
        <a:solidFill>
          <a:schemeClr val="tx1"/>
        </a:solidFill>
        <a:latin typeface="Arial" charset="0"/>
        <a:ea typeface="+mn-ea"/>
        <a:cs typeface="Arial" charset="0"/>
      </a:defRPr>
    </a:lvl3pPr>
    <a:lvl4pPr marL="1370013" indent="1588" algn="l" rtl="0" fontAlgn="base">
      <a:spcBef>
        <a:spcPct val="0"/>
      </a:spcBef>
      <a:spcAft>
        <a:spcPct val="0"/>
      </a:spcAft>
      <a:defRPr sz="1900" kern="1200">
        <a:solidFill>
          <a:schemeClr val="tx1"/>
        </a:solidFill>
        <a:latin typeface="Arial" charset="0"/>
        <a:ea typeface="+mn-ea"/>
        <a:cs typeface="Arial" charset="0"/>
      </a:defRPr>
    </a:lvl4pPr>
    <a:lvl5pPr marL="1827213" indent="1588"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kabanova" initials="k"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C8A2E"/>
    <a:srgbClr val="FF0000"/>
    <a:srgbClr val="A4D400"/>
    <a:srgbClr val="CBCDD6"/>
    <a:srgbClr val="E7E8EC"/>
    <a:srgbClr val="92D400"/>
    <a:srgbClr val="002776"/>
    <a:srgbClr val="7BCE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68" autoAdjust="0"/>
    <p:restoredTop sz="77396" autoAdjust="0"/>
  </p:normalViewPr>
  <p:slideViewPr>
    <p:cSldViewPr snapToGrid="0">
      <p:cViewPr varScale="1">
        <p:scale>
          <a:sx n="75" d="100"/>
          <a:sy n="75" d="100"/>
        </p:scale>
        <p:origin x="-750" y="-102"/>
      </p:cViewPr>
      <p:guideLst>
        <p:guide orient="horz" pos="2444"/>
        <p:guide orient="horz" pos="2261"/>
        <p:guide orient="horz" pos="2795"/>
        <p:guide orient="horz" pos="1179"/>
        <p:guide pos="261"/>
        <p:guide pos="5859"/>
        <p:guide pos="4778"/>
        <p:guide pos="4646"/>
        <p:guide pos="3403"/>
        <p:guide pos="3514"/>
        <p:guide pos="4859"/>
        <p:guide pos="4515"/>
      </p:guideLst>
    </p:cSldViewPr>
  </p:slideViewPr>
  <p:outlineViewPr>
    <p:cViewPr>
      <p:scale>
        <a:sx n="33" d="100"/>
        <a:sy n="33" d="100"/>
      </p:scale>
      <p:origin x="0" y="216"/>
    </p:cViewPr>
  </p:outlineViewPr>
  <p:notesTextViewPr>
    <p:cViewPr>
      <p:scale>
        <a:sx n="100" d="100"/>
        <a:sy n="100" d="100"/>
      </p:scale>
      <p:origin x="0" y="0"/>
    </p:cViewPr>
  </p:notesTextViewPr>
  <p:sorterViewPr>
    <p:cViewPr>
      <p:scale>
        <a:sx n="100" d="100"/>
        <a:sy n="100" d="100"/>
      </p:scale>
      <p:origin x="0" y="2934"/>
    </p:cViewPr>
  </p:sorterViewPr>
  <p:notesViewPr>
    <p:cSldViewPr snapToGrid="0">
      <p:cViewPr>
        <p:scale>
          <a:sx n="100" d="100"/>
          <a:sy n="100" d="100"/>
        </p:scale>
        <p:origin x="-1566" y="1344"/>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514350"/>
          </a:xfrm>
          <a:prstGeom prst="rect">
            <a:avLst/>
          </a:prstGeom>
          <a:noFill/>
          <a:ln w="9525">
            <a:noFill/>
            <a:miter lim="800000"/>
            <a:headEnd/>
            <a:tailEnd/>
          </a:ln>
        </p:spPr>
        <p:txBody>
          <a:bodyPr vert="horz" wrap="square" lIns="66371" tIns="33186" rIns="66371" bIns="33186" numCol="1" anchor="t" anchorCtr="0" compatLnSpc="1">
            <a:prstTxWarp prst="textNoShape">
              <a:avLst/>
            </a:prstTxWarp>
          </a:bodyPr>
          <a:lstStyle>
            <a:lvl1pPr defTabSz="661405">
              <a:defRPr sz="900"/>
            </a:lvl1pPr>
          </a:lstStyle>
          <a:p>
            <a:pPr>
              <a:defRPr/>
            </a:pPr>
            <a:endParaRPr lang="en-US" dirty="0"/>
          </a:p>
        </p:txBody>
      </p:sp>
      <p:sp>
        <p:nvSpPr>
          <p:cNvPr id="3" name="Date Placeholder 2"/>
          <p:cNvSpPr>
            <a:spLocks noGrp="1"/>
          </p:cNvSpPr>
          <p:nvPr>
            <p:ph type="dt" sz="quarter" idx="1"/>
          </p:nvPr>
        </p:nvSpPr>
        <p:spPr bwMode="auto">
          <a:xfrm>
            <a:off x="4024313" y="0"/>
            <a:ext cx="3076575" cy="514350"/>
          </a:xfrm>
          <a:prstGeom prst="rect">
            <a:avLst/>
          </a:prstGeom>
          <a:noFill/>
          <a:ln w="9525">
            <a:noFill/>
            <a:miter lim="800000"/>
            <a:headEnd/>
            <a:tailEnd/>
          </a:ln>
        </p:spPr>
        <p:txBody>
          <a:bodyPr vert="horz" wrap="square" lIns="66371" tIns="33186" rIns="66371" bIns="33186" numCol="1" anchor="t" anchorCtr="0" compatLnSpc="1">
            <a:prstTxWarp prst="textNoShape">
              <a:avLst/>
            </a:prstTxWarp>
          </a:bodyPr>
          <a:lstStyle>
            <a:lvl1pPr algn="r" defTabSz="661405">
              <a:defRPr sz="900"/>
            </a:lvl1pPr>
          </a:lstStyle>
          <a:p>
            <a:pPr>
              <a:defRPr/>
            </a:pPr>
            <a:fld id="{12F484A3-D786-4219-81CB-6BE5ECB1CE76}" type="datetimeFigureOut">
              <a:rPr lang="en-GB"/>
              <a:pPr>
                <a:defRPr/>
              </a:pPr>
              <a:t>24/07/2012</a:t>
            </a:fld>
            <a:endParaRPr lang="en-GB" dirty="0"/>
          </a:p>
        </p:txBody>
      </p:sp>
      <p:sp>
        <p:nvSpPr>
          <p:cNvPr id="4" name="Footer Placeholder 3"/>
          <p:cNvSpPr>
            <a:spLocks noGrp="1"/>
          </p:cNvSpPr>
          <p:nvPr>
            <p:ph type="ftr" sz="quarter" idx="2"/>
          </p:nvPr>
        </p:nvSpPr>
        <p:spPr bwMode="auto">
          <a:xfrm>
            <a:off x="0" y="9717088"/>
            <a:ext cx="3078163" cy="514350"/>
          </a:xfrm>
          <a:prstGeom prst="rect">
            <a:avLst/>
          </a:prstGeom>
          <a:noFill/>
          <a:ln w="9525">
            <a:noFill/>
            <a:miter lim="800000"/>
            <a:headEnd/>
            <a:tailEnd/>
          </a:ln>
        </p:spPr>
        <p:txBody>
          <a:bodyPr vert="horz" wrap="square" lIns="66371" tIns="33186" rIns="66371" bIns="33186" numCol="1" anchor="b" anchorCtr="0" compatLnSpc="1">
            <a:prstTxWarp prst="textNoShape">
              <a:avLst/>
            </a:prstTxWarp>
          </a:bodyPr>
          <a:lstStyle>
            <a:lvl1pPr defTabSz="661405">
              <a:defRPr sz="900"/>
            </a:lvl1pPr>
          </a:lstStyle>
          <a:p>
            <a:pPr>
              <a:defRPr/>
            </a:pPr>
            <a:endParaRPr lang="en-US" dirty="0"/>
          </a:p>
        </p:txBody>
      </p:sp>
      <p:sp>
        <p:nvSpPr>
          <p:cNvPr id="5" name="Slide Number Placeholder 4"/>
          <p:cNvSpPr>
            <a:spLocks noGrp="1"/>
          </p:cNvSpPr>
          <p:nvPr>
            <p:ph type="sldNum" sz="quarter" idx="3"/>
          </p:nvPr>
        </p:nvSpPr>
        <p:spPr bwMode="auto">
          <a:xfrm>
            <a:off x="4024313" y="9717088"/>
            <a:ext cx="3076575" cy="514350"/>
          </a:xfrm>
          <a:prstGeom prst="rect">
            <a:avLst/>
          </a:prstGeom>
          <a:noFill/>
          <a:ln w="9525">
            <a:noFill/>
            <a:miter lim="800000"/>
            <a:headEnd/>
            <a:tailEnd/>
          </a:ln>
        </p:spPr>
        <p:txBody>
          <a:bodyPr vert="horz" wrap="square" lIns="66371" tIns="33186" rIns="66371" bIns="33186" numCol="1" anchor="b" anchorCtr="0" compatLnSpc="1">
            <a:prstTxWarp prst="textNoShape">
              <a:avLst/>
            </a:prstTxWarp>
          </a:bodyPr>
          <a:lstStyle>
            <a:lvl1pPr algn="r" defTabSz="661405">
              <a:defRPr sz="900"/>
            </a:lvl1pPr>
          </a:lstStyle>
          <a:p>
            <a:pPr>
              <a:defRPr/>
            </a:pPr>
            <a:fld id="{B38B721C-9B7D-4AD8-A73B-030E87976465}" type="slidenum">
              <a:rPr lang="en-GB"/>
              <a:pPr>
                <a:defRPr/>
              </a:pPr>
              <a:t>‹#›</a:t>
            </a:fld>
            <a:endParaRPr lang="en-GB" dirty="0"/>
          </a:p>
        </p:txBody>
      </p:sp>
    </p:spTree>
    <p:extLst>
      <p:ext uri="{BB962C8B-B14F-4D97-AF65-F5344CB8AC3E}">
        <p14:creationId xmlns:p14="http://schemas.microsoft.com/office/powerpoint/2010/main" val="3328386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514350"/>
          </a:xfrm>
          <a:prstGeom prst="rect">
            <a:avLst/>
          </a:prstGeom>
          <a:noFill/>
          <a:ln w="9525">
            <a:noFill/>
            <a:miter lim="800000"/>
            <a:headEnd/>
            <a:tailEnd/>
          </a:ln>
        </p:spPr>
        <p:txBody>
          <a:bodyPr vert="horz" wrap="square" lIns="101191" tIns="50595" rIns="101191" bIns="50595" numCol="1" anchor="t" anchorCtr="0" compatLnSpc="1">
            <a:prstTxWarp prst="textNoShape">
              <a:avLst/>
            </a:prstTxWarp>
          </a:bodyPr>
          <a:lstStyle>
            <a:lvl1pPr defTabSz="661405">
              <a:defRPr sz="13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4024313" y="0"/>
            <a:ext cx="3076575" cy="514350"/>
          </a:xfrm>
          <a:prstGeom prst="rect">
            <a:avLst/>
          </a:prstGeom>
          <a:noFill/>
          <a:ln w="9525">
            <a:noFill/>
            <a:miter lim="800000"/>
            <a:headEnd/>
            <a:tailEnd/>
          </a:ln>
        </p:spPr>
        <p:txBody>
          <a:bodyPr vert="horz" wrap="square" lIns="101191" tIns="50595" rIns="101191" bIns="50595" numCol="1" anchor="t" anchorCtr="0" compatLnSpc="1">
            <a:prstTxWarp prst="textNoShape">
              <a:avLst/>
            </a:prstTxWarp>
          </a:bodyPr>
          <a:lstStyle>
            <a:lvl1pPr algn="r" defTabSz="661405">
              <a:defRPr sz="1300">
                <a:latin typeface="Calibri" pitchFamily="34" charset="0"/>
              </a:defRPr>
            </a:lvl1pPr>
          </a:lstStyle>
          <a:p>
            <a:pPr>
              <a:defRPr/>
            </a:pPr>
            <a:fld id="{1E205F05-550D-4BF8-92EA-F700F44CD1D9}" type="datetimeFigureOut">
              <a:rPr lang="en-GB"/>
              <a:pPr>
                <a:defRPr/>
              </a:pPr>
              <a:t>24/07/2012</a:t>
            </a:fld>
            <a:endParaRPr lang="en-GB" dirty="0"/>
          </a:p>
        </p:txBody>
      </p:sp>
      <p:sp>
        <p:nvSpPr>
          <p:cNvPr id="4" name="Slide Image Placeholder 3"/>
          <p:cNvSpPr>
            <a:spLocks noGrp="1" noRot="1" noChangeAspect="1"/>
          </p:cNvSpPr>
          <p:nvPr>
            <p:ph type="sldImg" idx="2"/>
          </p:nvPr>
        </p:nvSpPr>
        <p:spPr>
          <a:xfrm>
            <a:off x="779463" y="766763"/>
            <a:ext cx="5543550" cy="3836987"/>
          </a:xfrm>
          <a:prstGeom prst="rect">
            <a:avLst/>
          </a:prstGeom>
          <a:noFill/>
          <a:ln w="12700">
            <a:solidFill>
              <a:prstClr val="black"/>
            </a:solidFill>
          </a:ln>
        </p:spPr>
        <p:txBody>
          <a:bodyPr vert="horz" lIns="147615" tIns="73807" rIns="147615" bIns="73807" rtlCol="0" anchor="ctr"/>
          <a:lstStyle/>
          <a:p>
            <a:pPr lvl="0"/>
            <a:endParaRPr lang="en-GB" noProof="0" dirty="0"/>
          </a:p>
        </p:txBody>
      </p:sp>
      <p:sp>
        <p:nvSpPr>
          <p:cNvPr id="5" name="Notes Placeholder 4"/>
          <p:cNvSpPr>
            <a:spLocks noGrp="1"/>
          </p:cNvSpPr>
          <p:nvPr>
            <p:ph type="body" sz="quarter" idx="3"/>
          </p:nvPr>
        </p:nvSpPr>
        <p:spPr bwMode="auto">
          <a:xfrm>
            <a:off x="709613" y="4860925"/>
            <a:ext cx="5683250" cy="4605338"/>
          </a:xfrm>
          <a:prstGeom prst="rect">
            <a:avLst/>
          </a:prstGeom>
          <a:noFill/>
          <a:ln w="9525">
            <a:noFill/>
            <a:miter lim="800000"/>
            <a:headEnd/>
            <a:tailEnd/>
          </a:ln>
        </p:spPr>
        <p:txBody>
          <a:bodyPr vert="horz" wrap="square" lIns="101191" tIns="50595" rIns="101191" bIns="50595" numCol="1" anchor="t" anchorCtr="0" compatLnSpc="1">
            <a:prstTxWarp prst="textNoShape">
              <a:avLst/>
            </a:prstTxWarp>
          </a:bodyPr>
          <a:lstStyle/>
          <a:p>
            <a:pPr lvl="0"/>
            <a:r>
              <a:rPr lang="en-GB" noProof="0" smtClean="0"/>
              <a:t>Click to edit Master text styles</a:t>
            </a:r>
          </a:p>
          <a:p>
            <a:pPr lvl="0"/>
            <a:r>
              <a:rPr lang="en-GB" noProof="0" smtClean="0"/>
              <a:t>Second level</a:t>
            </a:r>
          </a:p>
          <a:p>
            <a:pPr lvl="0"/>
            <a:r>
              <a:rPr lang="en-GB" noProof="0" smtClean="0"/>
              <a:t>Third level</a:t>
            </a:r>
          </a:p>
          <a:p>
            <a:pPr lvl="0"/>
            <a:r>
              <a:rPr lang="en-GB" noProof="0" smtClean="0"/>
              <a:t>Fourth level</a:t>
            </a:r>
          </a:p>
          <a:p>
            <a:pPr lvl="0"/>
            <a:r>
              <a:rPr lang="en-GB" noProof="0" smtClean="0"/>
              <a:t>Fifth level</a:t>
            </a:r>
          </a:p>
        </p:txBody>
      </p:sp>
      <p:sp>
        <p:nvSpPr>
          <p:cNvPr id="6" name="Footer Placeholder 5"/>
          <p:cNvSpPr>
            <a:spLocks noGrp="1"/>
          </p:cNvSpPr>
          <p:nvPr>
            <p:ph type="ftr" sz="quarter" idx="4"/>
          </p:nvPr>
        </p:nvSpPr>
        <p:spPr bwMode="auto">
          <a:xfrm>
            <a:off x="0" y="9717088"/>
            <a:ext cx="3078163" cy="514350"/>
          </a:xfrm>
          <a:prstGeom prst="rect">
            <a:avLst/>
          </a:prstGeom>
          <a:noFill/>
          <a:ln w="9525">
            <a:noFill/>
            <a:miter lim="800000"/>
            <a:headEnd/>
            <a:tailEnd/>
          </a:ln>
        </p:spPr>
        <p:txBody>
          <a:bodyPr vert="horz" wrap="square" lIns="101191" tIns="50595" rIns="101191" bIns="50595" numCol="1" anchor="b" anchorCtr="0" compatLnSpc="1">
            <a:prstTxWarp prst="textNoShape">
              <a:avLst/>
            </a:prstTxWarp>
          </a:bodyPr>
          <a:lstStyle>
            <a:lvl1pPr defTabSz="661405">
              <a:defRPr sz="13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bwMode="auto">
          <a:xfrm>
            <a:off x="4024313" y="9717088"/>
            <a:ext cx="3076575" cy="514350"/>
          </a:xfrm>
          <a:prstGeom prst="rect">
            <a:avLst/>
          </a:prstGeom>
          <a:noFill/>
          <a:ln w="9525">
            <a:noFill/>
            <a:miter lim="800000"/>
            <a:headEnd/>
            <a:tailEnd/>
          </a:ln>
        </p:spPr>
        <p:txBody>
          <a:bodyPr vert="horz" wrap="square" lIns="101191" tIns="50595" rIns="101191" bIns="50595" numCol="1" anchor="b" anchorCtr="0" compatLnSpc="1">
            <a:prstTxWarp prst="textNoShape">
              <a:avLst/>
            </a:prstTxWarp>
          </a:bodyPr>
          <a:lstStyle>
            <a:lvl1pPr algn="r" defTabSz="661405">
              <a:defRPr sz="1300">
                <a:latin typeface="Calibri" pitchFamily="34" charset="0"/>
              </a:defRPr>
            </a:lvl1pPr>
          </a:lstStyle>
          <a:p>
            <a:pPr>
              <a:defRPr/>
            </a:pPr>
            <a:fld id="{EBDEDC46-C15E-47A8-8F36-43F304FC6790}" type="slidenum">
              <a:rPr lang="en-GB"/>
              <a:pPr>
                <a:defRPr/>
              </a:pPr>
              <a:t>‹#›</a:t>
            </a:fld>
            <a:endParaRPr lang="en-GB" dirty="0"/>
          </a:p>
        </p:txBody>
      </p:sp>
    </p:spTree>
    <p:extLst>
      <p:ext uri="{BB962C8B-B14F-4D97-AF65-F5344CB8AC3E}">
        <p14:creationId xmlns:p14="http://schemas.microsoft.com/office/powerpoint/2010/main" val="1289159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5936" algn="l" defTabSz="914375" rtl="0" eaLnBrk="1" latinLnBrk="0" hangingPunct="1">
      <a:defRPr sz="1200" kern="1200">
        <a:solidFill>
          <a:schemeClr val="tx1"/>
        </a:solidFill>
        <a:latin typeface="+mn-lt"/>
        <a:ea typeface="+mn-ea"/>
        <a:cs typeface="+mn-cs"/>
      </a:defRPr>
    </a:lvl6pPr>
    <a:lvl7pPr marL="2743123" algn="l" defTabSz="914375" rtl="0" eaLnBrk="1" latinLnBrk="0" hangingPunct="1">
      <a:defRPr sz="1200" kern="1200">
        <a:solidFill>
          <a:schemeClr val="tx1"/>
        </a:solidFill>
        <a:latin typeface="+mn-lt"/>
        <a:ea typeface="+mn-ea"/>
        <a:cs typeface="+mn-cs"/>
      </a:defRPr>
    </a:lvl7pPr>
    <a:lvl8pPr marL="3200311" algn="l" defTabSz="914375" rtl="0" eaLnBrk="1" latinLnBrk="0" hangingPunct="1">
      <a:defRPr sz="1200" kern="1200">
        <a:solidFill>
          <a:schemeClr val="tx1"/>
        </a:solidFill>
        <a:latin typeface="+mn-lt"/>
        <a:ea typeface="+mn-ea"/>
        <a:cs typeface="+mn-cs"/>
      </a:defRPr>
    </a:lvl8pPr>
    <a:lvl9pPr marL="3657498" algn="l" defTabSz="9143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800" kern="1200" dirty="0">
              <a:solidFill>
                <a:schemeClr val="tx1"/>
              </a:solidFill>
              <a:latin typeface="+mn-lt"/>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43011" name="Rectangle 3"/>
          <p:cNvSpPr>
            <a:spLocks noGrp="1"/>
          </p:cNvSpPr>
          <p:nvPr>
            <p:ph type="body" idx="1"/>
          </p:nvPr>
        </p:nvSpPr>
        <p:spPr>
          <a:noFill/>
          <a:ln/>
        </p:spPr>
        <p:txBody>
          <a:bodyPr/>
          <a:lstStyle/>
          <a:p>
            <a:pPr marL="185738" lvl="1" indent="-185738">
              <a:spcAft>
                <a:spcPct val="25000"/>
              </a:spcAft>
              <a:buFontTx/>
              <a:buChar char="•"/>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a:noFill/>
          <a:ln/>
        </p:spPr>
        <p:txBody>
          <a:bodyPr/>
          <a:lstStyle/>
          <a:p>
            <a:endParaRPr lang="en-US" dirty="0" smtClean="0"/>
          </a:p>
        </p:txBody>
      </p:sp>
      <p:sp>
        <p:nvSpPr>
          <p:cNvPr id="44036" name="Slide Number Placeholder 3"/>
          <p:cNvSpPr>
            <a:spLocks noGrp="1"/>
          </p:cNvSpPr>
          <p:nvPr>
            <p:ph type="sldNum" sz="quarter" idx="5"/>
          </p:nvPr>
        </p:nvSpPr>
        <p:spPr>
          <a:noFill/>
        </p:spPr>
        <p:txBody>
          <a:bodyPr/>
          <a:lstStyle/>
          <a:p>
            <a:pPr defTabSz="657225"/>
            <a:fld id="{7735F25C-3730-4F46-BA17-4F7AFC05E818}" type="slidenum">
              <a:rPr lang="en-GB" smtClean="0"/>
              <a:pPr defTabSz="657225"/>
              <a:t>11</a:t>
            </a:fld>
            <a:endParaRPr lang="en-GB"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73063" y="9861550"/>
            <a:ext cx="247650" cy="293688"/>
          </a:xfrm>
          <a:prstGeom prst="rect">
            <a:avLst/>
          </a:prstGeom>
          <a:noFill/>
          <a:ln w="9525">
            <a:noFill/>
            <a:miter lim="800000"/>
            <a:headEnd/>
            <a:tailEnd/>
          </a:ln>
        </p:spPr>
        <p:txBody>
          <a:bodyPr wrap="none" lIns="0" tIns="0" rIns="0" bIns="0" anchor="b">
            <a:spAutoFit/>
          </a:bodyPr>
          <a:lstStyle/>
          <a:p>
            <a:pPr defTabSz="655638"/>
            <a:fld id="{08377D96-0220-4A3B-A680-ADBF41879701}" type="slidenum">
              <a:rPr lang="en-GB">
                <a:latin typeface="Calibri" pitchFamily="34" charset="0"/>
              </a:rPr>
              <a:pPr defTabSz="655638"/>
              <a:t>12</a:t>
            </a:fld>
            <a:endParaRPr lang="en-GB" dirty="0">
              <a:latin typeface="Calibri" pitchFamily="34" charset="0"/>
            </a:endParaRPr>
          </a:p>
        </p:txBody>
      </p:sp>
      <p:sp>
        <p:nvSpPr>
          <p:cNvPr id="45059" name="Rectangle 2"/>
          <p:cNvSpPr>
            <a:spLocks noGrp="1" noRot="1" noChangeAspect="1" noChangeArrowheads="1" noTextEdit="1"/>
          </p:cNvSpPr>
          <p:nvPr>
            <p:ph type="sldImg"/>
          </p:nvPr>
        </p:nvSpPr>
        <p:spPr bwMode="auto">
          <a:xfrm>
            <a:off x="269875" y="403225"/>
            <a:ext cx="6545263" cy="4532313"/>
          </a:xfrm>
          <a:noFill/>
          <a:ln>
            <a:solidFill>
              <a:srgbClr val="000000"/>
            </a:solidFill>
            <a:miter lim="800000"/>
            <a:headEnd/>
            <a:tailEnd/>
          </a:ln>
        </p:spPr>
      </p:sp>
      <p:sp>
        <p:nvSpPr>
          <p:cNvPr id="45060" name="Rectangle 3"/>
          <p:cNvSpPr>
            <a:spLocks noGrp="1" noChangeArrowheads="1"/>
          </p:cNvSpPr>
          <p:nvPr>
            <p:ph type="body" idx="1"/>
          </p:nvPr>
        </p:nvSpPr>
        <p:spPr>
          <a:xfrm>
            <a:off x="373063" y="5038725"/>
            <a:ext cx="6338887" cy="4630738"/>
          </a:xfrm>
          <a:noFill/>
          <a:ln/>
        </p:spPr>
        <p:txBody>
          <a:bodyPr/>
          <a:lstStyle/>
          <a:p>
            <a:pPr eaLnBrk="1" hangingPunct="1">
              <a:spcBef>
                <a:spcPct val="0"/>
              </a:spcBef>
            </a:pPr>
            <a:endParaRPr lang="en-US" sz="3000"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6627" name="Rectangle 3"/>
          <p:cNvSpPr>
            <a:spLocks noGrp="1"/>
          </p:cNvSpPr>
          <p:nvPr>
            <p:ph type="body" idx="1"/>
          </p:nvPr>
        </p:nvSpPr>
        <p:spPr>
          <a:noFill/>
          <a:ln/>
        </p:spPr>
        <p:txBody>
          <a:bodyPr/>
          <a:lstStyle/>
          <a:p>
            <a:r>
              <a:rPr lang="en-US" dirty="0" smtClean="0"/>
              <a:t>The Boards held one joint meeting and two  joint educational sessions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200" kern="1200" dirty="0">
              <a:solidFill>
                <a:schemeClr val="tx1"/>
              </a:solidFill>
              <a:latin typeface="+mn-lt"/>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sz="1200" kern="1200" dirty="0" smtClean="0">
                <a:solidFill>
                  <a:schemeClr val="tx1"/>
                </a:solidFill>
                <a:latin typeface="+mn-lt"/>
                <a:ea typeface="+mn-ea"/>
                <a:cs typeface="+mn-cs"/>
              </a:rPr>
              <a:t>The education session focused on Agenda Papers 2B/84B and 2C/84C on earned premiums; these were very well received by the Boards who commented positively on their quality. The Staff discussed the goal of comparability between insurance and other industries, and the need therefore, to have a “revenue-like earned premium model”, as it was referred to.  Most notably, they highlighted Appendix B of Paper 2B, which compares the three approaches outlined in the paper: earned premium, written premium and premium due.</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After what appeared to be a beneficial roundtable discussion, the Staff summarised the current status and, going forward, indicated that they will focus their efforts on the earned premium approach, as there was less interest in the other two models. A handful of Board members felt this revenue construct does not mesh well with the other aspects of the project, given the focus has so far been on the liability measurement; this will likely be a topic of continued debate. Other items in relation to this topic will need to be considered by the Staff such as, acquisition costs, other non-claims related cash flows and unit of account.</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Staff will continue their efforts to perform user-specific outreach, and in particular explore whether the benefit of having volume information outweighs the cost incurred by preparers to produce that information, as well as whether it will be of real use.  </a:t>
            </a:r>
          </a:p>
          <a:p>
            <a:endParaRPr lang="en-GB" sz="1800" kern="1200" dirty="0">
              <a:solidFill>
                <a:schemeClr val="tx1"/>
              </a:solidFill>
              <a:latin typeface="+mn-lt"/>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sz="1200" kern="1200" dirty="0" smtClean="0">
                <a:solidFill>
                  <a:schemeClr val="tx1"/>
                </a:solidFill>
                <a:latin typeface="+mn-lt"/>
                <a:ea typeface="+mn-ea"/>
                <a:cs typeface="+mn-cs"/>
              </a:rPr>
              <a:t>The education session focused on Agenda Papers 2B/84B and 2C/84C on earned premiums; these were very well received by the Boards who commented positively on their quality. The Staff discussed the goal of comparability between insurance and other industries, and the need therefore, to have a “revenue-like earned premium model”, as it was referred to.  Most notably, they highlighted Appendix B of Paper 2B, which compares the three approaches outlined in the paper: earned premium, written premium and premium due.</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After what appeared to be a beneficial roundtable discussion, the Staff summarised the current status and, going forward, indicated that they will focus their efforts on the earned premium approach, as there was less interest in the other two models. A handful of Board members felt this revenue construct does not mesh well with the other aspects of the project, given the focus has so far been on the liability measurement; this will likely be a topic of continued debate. Other items in relation to this topic will need to be considered by the Staff such as, acquisition costs, other non-claims related cash flows and unit of account.</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Staff will continue their efforts to perform user-specific outreach, and in particular explore whether the benefit of having volume information outweighs the cost incurred by preparers to produce that information, as well as whether it will be of real use.  </a:t>
            </a:r>
          </a:p>
          <a:p>
            <a:endParaRPr lang="en-GB" sz="1800" kern="1200" dirty="0">
              <a:solidFill>
                <a:schemeClr val="tx1"/>
              </a:solidFill>
              <a:latin typeface="+mn-lt"/>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sz="1200" kern="1200" dirty="0" smtClean="0">
                <a:solidFill>
                  <a:schemeClr val="tx1"/>
                </a:solidFill>
                <a:latin typeface="+mn-lt"/>
                <a:ea typeface="+mn-ea"/>
                <a:cs typeface="+mn-cs"/>
              </a:rPr>
              <a:t>The education session focused on Agenda Papers 2B/84B and 2C/84C on earned premiums; these were very well received by the Boards who commented positively on their quality. The Staff discussed the goal of comparability between insurance and other industries, and the need therefore, to have a “revenue-like earned premium model”, as it was referred to.  Most notably, they highlighted Appendix B of Paper 2B, which compares the three approaches outlined in the paper: earned premium, written premium and premium due.</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After what appeared to be a beneficial roundtable discussion, the Staff summarised the current status and, going forward, indicated that they will focus their efforts on the earned premium approach, as there was less interest in the other two models. A handful of Board members felt this revenue construct does not mesh well with the other aspects of the project, given the focus has so far been on the liability measurement; this will likely be a topic of continued debate. Other items in relation to this topic will need to be considered by the Staff such as, acquisition costs, other non-claims related cash flows and unit of account.</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Staff will continue their efforts to perform user-specific outreach, and in particular explore whether the benefit of having volume information outweighs the cost incurred by preparers to produce that information, as well as whether it will be of real use.  </a:t>
            </a:r>
          </a:p>
          <a:p>
            <a:endParaRPr lang="en-GB" sz="1800" kern="1200" dirty="0">
              <a:solidFill>
                <a:schemeClr val="tx1"/>
              </a:solidFill>
              <a:latin typeface="+mn-lt"/>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800" kern="1200" dirty="0">
              <a:solidFill>
                <a:schemeClr val="tx1"/>
              </a:solidFill>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800" kern="1200" dirty="0">
              <a:solidFill>
                <a:schemeClr val="tx1"/>
              </a:solidFill>
              <a:latin typeface="+mn-lt"/>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800" kern="1200" dirty="0">
              <a:solidFill>
                <a:schemeClr val="tx1"/>
              </a:solidFill>
              <a:latin typeface="+mn-lt"/>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2pPr>
              <a:spcAft>
                <a:spcPts val="400"/>
              </a:spcAft>
              <a:defRPr/>
            </a:lvl2pPr>
            <a:lvl3pPr>
              <a:spcAft>
                <a:spcPts val="400"/>
              </a:spcAft>
              <a:defRPr/>
            </a:lvl3pPr>
            <a:lvl4pPr>
              <a:spcAft>
                <a:spcPts val="400"/>
              </a:spcAft>
              <a:defRPr/>
            </a:lvl4pPr>
            <a:lvl5pPr>
              <a:spcAft>
                <a:spcPts val="4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9"/>
          <p:cNvSpPr>
            <a:spLocks noGrp="1"/>
          </p:cNvSpPr>
          <p:nvPr>
            <p:ph type="sldNum" sz="quarter" idx="10"/>
          </p:nvPr>
        </p:nvSpPr>
        <p:spPr/>
        <p:txBody>
          <a:bodyPr/>
          <a:lstStyle>
            <a:lvl1pPr>
              <a:defRPr/>
            </a:lvl1pPr>
          </a:lstStyle>
          <a:p>
            <a:pPr>
              <a:defRPr/>
            </a:pPr>
            <a:fld id="{C192D7CA-7F80-47A8-B99A-84288674A1D1}"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dirty="0" smtClean="0"/>
              <a:t>IFRS 4 Phase II - Webcast (July 2012)</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5039" y="350838"/>
            <a:ext cx="2281237" cy="6059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39738" y="350838"/>
            <a:ext cx="6692900" cy="6059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764E62B7-D98E-4346-9A57-EB615FAB7F37}"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dirty="0" smtClean="0"/>
              <a:t>IFRS 4 Phase II - Webcast (July 2012)</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5" descr="DEL_PRI_RGB"/>
          <p:cNvPicPr>
            <a:picLocks noChangeArrowheads="1"/>
          </p:cNvPicPr>
          <p:nvPr userDrawn="1"/>
        </p:nvPicPr>
        <p:blipFill>
          <a:blip r:embed="rId2" cstate="print"/>
          <a:srcRect l="7785" t="27351" r="9871" b="25598"/>
          <a:stretch>
            <a:fillRect/>
          </a:stretch>
        </p:blipFill>
        <p:spPr bwMode="auto">
          <a:xfrm>
            <a:off x="311150" y="254000"/>
            <a:ext cx="2309813" cy="469900"/>
          </a:xfrm>
          <a:prstGeom prst="rect">
            <a:avLst/>
          </a:prstGeom>
          <a:noFill/>
          <a:ln w="9525">
            <a:noFill/>
            <a:miter lim="800000"/>
            <a:headEnd/>
            <a:tailEnd/>
          </a:ln>
        </p:spPr>
      </p:pic>
      <p:sp>
        <p:nvSpPr>
          <p:cNvPr id="120835" name="Title Placeholder 1"/>
          <p:cNvSpPr>
            <a:spLocks noGrp="1"/>
          </p:cNvSpPr>
          <p:nvPr>
            <p:ph type="ctrTitle"/>
          </p:nvPr>
        </p:nvSpPr>
        <p:spPr>
          <a:xfrm>
            <a:off x="1238251" y="2886076"/>
            <a:ext cx="4329113" cy="1128713"/>
          </a:xfrm>
        </p:spPr>
        <p:txBody>
          <a:bodyPr/>
          <a:lstStyle>
            <a:lvl1pPr>
              <a:lnSpc>
                <a:spcPts val="2638"/>
              </a:lnSpc>
              <a:defRPr sz="2800" b="0" smtClean="0">
                <a:latin typeface="Times New Roman" pitchFamily="18" charset="0"/>
              </a:defRPr>
            </a:lvl1pPr>
          </a:lstStyle>
          <a:p>
            <a:r>
              <a:rPr lang="en-GB" smtClean="0"/>
              <a:t>Click to edit </a:t>
            </a:r>
            <a:br>
              <a:rPr lang="en-GB" smtClean="0"/>
            </a:br>
            <a:r>
              <a:rPr lang="en-GB" smtClean="0"/>
              <a:t>Master title style</a:t>
            </a:r>
          </a:p>
        </p:txBody>
      </p:sp>
      <p:sp>
        <p:nvSpPr>
          <p:cNvPr id="120836" name="Text Placeholder 2"/>
          <p:cNvSpPr>
            <a:spLocks noGrp="1"/>
          </p:cNvSpPr>
          <p:nvPr>
            <p:ph type="subTitle" idx="1"/>
          </p:nvPr>
        </p:nvSpPr>
        <p:spPr>
          <a:xfrm>
            <a:off x="441326" y="6029325"/>
            <a:ext cx="5133975" cy="303213"/>
          </a:xfrm>
        </p:spPr>
        <p:txBody>
          <a:bodyPr/>
          <a:lstStyle>
            <a:lvl1pPr>
              <a:lnSpc>
                <a:spcPts val="2088"/>
              </a:lnSpc>
              <a:defRPr sz="1500" b="1" smtClean="0"/>
            </a:lvl1pPr>
          </a:lstStyle>
          <a:p>
            <a:r>
              <a:rPr lang="en-GB" smtClean="0"/>
              <a:t>Click to edit Master subtitle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1"/>
            <a:ext cx="84201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4"/>
            <a:ext cx="8420100" cy="1500187"/>
          </a:xfrm>
        </p:spPr>
        <p:txBody>
          <a:bodyPr anchor="b"/>
          <a:lstStyle>
            <a:lvl1pPr marL="0" indent="0">
              <a:buNone/>
              <a:defRPr sz="2000"/>
            </a:lvl1pPr>
            <a:lvl2pPr marL="457187" indent="0">
              <a:buNone/>
              <a:defRPr sz="1800"/>
            </a:lvl2pPr>
            <a:lvl3pPr marL="914375" indent="0">
              <a:buNone/>
              <a:defRPr sz="1600"/>
            </a:lvl3pPr>
            <a:lvl4pPr marL="1371562" indent="0">
              <a:buNone/>
              <a:defRPr sz="1400"/>
            </a:lvl4pPr>
            <a:lvl5pPr marL="1828748" indent="0">
              <a:buNone/>
              <a:defRPr sz="1400"/>
            </a:lvl5pPr>
            <a:lvl6pPr marL="2285936" indent="0">
              <a:buNone/>
              <a:defRPr sz="1400"/>
            </a:lvl6pPr>
            <a:lvl7pPr marL="2743123" indent="0">
              <a:buNone/>
              <a:defRPr sz="1400"/>
            </a:lvl7pPr>
            <a:lvl8pPr marL="3200311" indent="0">
              <a:buNone/>
              <a:defRPr sz="1400"/>
            </a:lvl8pPr>
            <a:lvl9pPr marL="3657498" indent="0">
              <a:buNone/>
              <a:defRPr sz="1400"/>
            </a:lvl9pPr>
          </a:lstStyle>
          <a:p>
            <a:pPr lvl="0"/>
            <a:r>
              <a:rPr lang="en-US" smtClean="0"/>
              <a:t>Click to edit Master text styles</a:t>
            </a:r>
          </a:p>
        </p:txBody>
      </p:sp>
      <p:sp>
        <p:nvSpPr>
          <p:cNvPr id="4" name="Slide Number Placeholder 9"/>
          <p:cNvSpPr>
            <a:spLocks noGrp="1"/>
          </p:cNvSpPr>
          <p:nvPr>
            <p:ph type="sldNum" sz="quarter" idx="10"/>
          </p:nvPr>
        </p:nvSpPr>
        <p:spPr/>
        <p:txBody>
          <a:bodyPr/>
          <a:lstStyle>
            <a:lvl1pPr>
              <a:defRPr/>
            </a:lvl1pPr>
          </a:lstStyle>
          <a:p>
            <a:pPr>
              <a:defRPr/>
            </a:pPr>
            <a:fld id="{9EB5F1EC-3C61-4661-B8EC-FBDDF76BEBBA}"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dirty="0" smtClean="0"/>
              <a:t>IFRS 4 Phase II - Webcast (July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39739" y="1190626"/>
            <a:ext cx="4484687"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76825" y="1190626"/>
            <a:ext cx="4486275"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9"/>
          <p:cNvSpPr>
            <a:spLocks noGrp="1"/>
          </p:cNvSpPr>
          <p:nvPr>
            <p:ph type="sldNum" sz="quarter" idx="10"/>
          </p:nvPr>
        </p:nvSpPr>
        <p:spPr/>
        <p:txBody>
          <a:bodyPr/>
          <a:lstStyle>
            <a:lvl1pPr>
              <a:defRPr/>
            </a:lvl1pPr>
          </a:lstStyle>
          <a:p>
            <a:pPr>
              <a:defRPr/>
            </a:pPr>
            <a:fld id="{1ECCA6B9-5E44-4CD7-B7DC-2A40F164F182}" type="slidenum">
              <a:rPr lang="en-GB"/>
              <a:pPr>
                <a:defRPr/>
              </a:pPr>
              <a:t>‹#›</a:t>
            </a:fld>
            <a:endParaRPr lang="en-GB" dirty="0"/>
          </a:p>
        </p:txBody>
      </p:sp>
      <p:sp>
        <p:nvSpPr>
          <p:cNvPr id="6" name="Footer Placeholder 10"/>
          <p:cNvSpPr>
            <a:spLocks noGrp="1"/>
          </p:cNvSpPr>
          <p:nvPr>
            <p:ph type="ftr" sz="quarter" idx="11"/>
          </p:nvPr>
        </p:nvSpPr>
        <p:spPr/>
        <p:txBody>
          <a:bodyPr/>
          <a:lstStyle>
            <a:lvl1pPr>
              <a:defRPr/>
            </a:lvl1pPr>
          </a:lstStyle>
          <a:p>
            <a:pPr>
              <a:defRPr/>
            </a:pPr>
            <a:r>
              <a:rPr lang="en-GB" dirty="0" smtClean="0"/>
              <a:t>IFRS 4 Phase II - Webcast (July 2012)</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4639"/>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9"/>
          <p:cNvSpPr>
            <a:spLocks noGrp="1"/>
          </p:cNvSpPr>
          <p:nvPr>
            <p:ph type="sldNum" sz="quarter" idx="10"/>
          </p:nvPr>
        </p:nvSpPr>
        <p:spPr/>
        <p:txBody>
          <a:bodyPr/>
          <a:lstStyle>
            <a:lvl1pPr>
              <a:defRPr/>
            </a:lvl1pPr>
          </a:lstStyle>
          <a:p>
            <a:pPr>
              <a:defRPr/>
            </a:pPr>
            <a:fld id="{765F4D5D-C661-44A1-99D1-6F1B46BCF421}" type="slidenum">
              <a:rPr lang="en-GB"/>
              <a:pPr>
                <a:defRPr/>
              </a:pPr>
              <a:t>‹#›</a:t>
            </a:fld>
            <a:endParaRPr lang="en-GB" dirty="0"/>
          </a:p>
        </p:txBody>
      </p:sp>
      <p:sp>
        <p:nvSpPr>
          <p:cNvPr id="8" name="Footer Placeholder 10"/>
          <p:cNvSpPr>
            <a:spLocks noGrp="1"/>
          </p:cNvSpPr>
          <p:nvPr>
            <p:ph type="ftr" sz="quarter" idx="11"/>
          </p:nvPr>
        </p:nvSpPr>
        <p:spPr/>
        <p:txBody>
          <a:bodyPr/>
          <a:lstStyle>
            <a:lvl1pPr>
              <a:defRPr/>
            </a:lvl1pPr>
          </a:lstStyle>
          <a:p>
            <a:pPr>
              <a:defRPr/>
            </a:pPr>
            <a:r>
              <a:rPr lang="en-GB" dirty="0" smtClean="0"/>
              <a:t>IFRS 4 Phase II - Webcast (July 2012)</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9"/>
          <p:cNvSpPr>
            <a:spLocks noGrp="1"/>
          </p:cNvSpPr>
          <p:nvPr>
            <p:ph type="sldNum" sz="quarter" idx="10"/>
          </p:nvPr>
        </p:nvSpPr>
        <p:spPr/>
        <p:txBody>
          <a:bodyPr/>
          <a:lstStyle>
            <a:lvl1pPr>
              <a:defRPr/>
            </a:lvl1pPr>
          </a:lstStyle>
          <a:p>
            <a:pPr>
              <a:defRPr/>
            </a:pPr>
            <a:fld id="{9D689FD1-08F1-4031-B462-BE3D05E1D668}" type="slidenum">
              <a:rPr lang="en-GB"/>
              <a:pPr>
                <a:defRPr/>
              </a:pPr>
              <a:t>‹#›</a:t>
            </a:fld>
            <a:endParaRPr lang="en-GB" dirty="0"/>
          </a:p>
        </p:txBody>
      </p:sp>
      <p:sp>
        <p:nvSpPr>
          <p:cNvPr id="4" name="Footer Placeholder 10"/>
          <p:cNvSpPr>
            <a:spLocks noGrp="1"/>
          </p:cNvSpPr>
          <p:nvPr>
            <p:ph type="ftr" sz="quarter" idx="11"/>
          </p:nvPr>
        </p:nvSpPr>
        <p:spPr/>
        <p:txBody>
          <a:bodyPr/>
          <a:lstStyle>
            <a:lvl1pPr>
              <a:defRPr/>
            </a:lvl1pPr>
          </a:lstStyle>
          <a:p>
            <a:pPr>
              <a:defRPr/>
            </a:pPr>
            <a:r>
              <a:rPr lang="en-GB" dirty="0" smtClean="0"/>
              <a:t>IFRS 4 Phase II - Webcast (July 2012)</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defRPr/>
            </a:lvl1pPr>
          </a:lstStyle>
          <a:p>
            <a:pPr>
              <a:defRPr/>
            </a:pPr>
            <a:fld id="{C3C1DF4A-40B2-49AB-BA53-F3FFC4B186F3}" type="slidenum">
              <a:rPr lang="en-GB"/>
              <a:pPr>
                <a:defRPr/>
              </a:pPr>
              <a:t>‹#›</a:t>
            </a:fld>
            <a:endParaRPr lang="en-GB" dirty="0"/>
          </a:p>
        </p:txBody>
      </p:sp>
      <p:sp>
        <p:nvSpPr>
          <p:cNvPr id="3" name="Footer Placeholder 10"/>
          <p:cNvSpPr>
            <a:spLocks noGrp="1"/>
          </p:cNvSpPr>
          <p:nvPr>
            <p:ph type="ftr" sz="quarter" idx="11"/>
          </p:nvPr>
        </p:nvSpPr>
        <p:spPr/>
        <p:txBody>
          <a:bodyPr/>
          <a:lstStyle>
            <a:lvl1pPr>
              <a:defRPr/>
            </a:lvl1pPr>
          </a:lstStyle>
          <a:p>
            <a:pPr>
              <a:defRPr/>
            </a:pPr>
            <a:r>
              <a:rPr lang="en-GB" dirty="0" smtClean="0"/>
              <a:t>IFRS 4 Phase II - Webcast (July 2012)</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1"/>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1"/>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138" cy="4691063"/>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2BCEC679-0D53-408E-98D2-773D74883EC8}" type="slidenum">
              <a:rPr lang="en-GB"/>
              <a:pPr>
                <a:defRPr/>
              </a:pPr>
              <a:t>‹#›</a:t>
            </a:fld>
            <a:endParaRPr lang="en-GB" dirty="0"/>
          </a:p>
        </p:txBody>
      </p:sp>
      <p:sp>
        <p:nvSpPr>
          <p:cNvPr id="6" name="Footer Placeholder 10"/>
          <p:cNvSpPr>
            <a:spLocks noGrp="1"/>
          </p:cNvSpPr>
          <p:nvPr>
            <p:ph type="ftr" sz="quarter" idx="11"/>
          </p:nvPr>
        </p:nvSpPr>
        <p:spPr/>
        <p:txBody>
          <a:bodyPr/>
          <a:lstStyle>
            <a:lvl1pPr>
              <a:defRPr/>
            </a:lvl1pPr>
          </a:lstStyle>
          <a:p>
            <a:pPr>
              <a:defRPr/>
            </a:pPr>
            <a:r>
              <a:rPr lang="en-GB" dirty="0" smtClean="0"/>
              <a:t>IFRS 4 Phase II - Webcast (July 2012)</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4"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4" y="612775"/>
            <a:ext cx="5943600" cy="4114800"/>
          </a:xfrm>
        </p:spPr>
        <p:txBody>
          <a:bodyPr/>
          <a:lstStyle>
            <a:lvl1pPr marL="0" indent="0">
              <a:buNone/>
              <a:defRPr sz="3200"/>
            </a:lvl1pPr>
            <a:lvl2pPr marL="457187" indent="0">
              <a:buNone/>
              <a:defRPr sz="2800"/>
            </a:lvl2pPr>
            <a:lvl3pPr marL="914375" indent="0">
              <a:buNone/>
              <a:defRPr sz="2400"/>
            </a:lvl3pPr>
            <a:lvl4pPr marL="1371562" indent="0">
              <a:buNone/>
              <a:defRPr sz="2000"/>
            </a:lvl4pPr>
            <a:lvl5pPr marL="1828748" indent="0">
              <a:buNone/>
              <a:defRPr sz="2000"/>
            </a:lvl5pPr>
            <a:lvl6pPr marL="2285936" indent="0">
              <a:buNone/>
              <a:defRPr sz="2000"/>
            </a:lvl6pPr>
            <a:lvl7pPr marL="2743123" indent="0">
              <a:buNone/>
              <a:defRPr sz="2000"/>
            </a:lvl7pPr>
            <a:lvl8pPr marL="3200311" indent="0">
              <a:buNone/>
              <a:defRPr sz="2000"/>
            </a:lvl8pPr>
            <a:lvl9pPr marL="3657498" indent="0">
              <a:buNone/>
              <a:defRPr sz="2000"/>
            </a:lvl9pPr>
          </a:lstStyle>
          <a:p>
            <a:pPr lvl="0"/>
            <a:endParaRPr lang="en-GB" noProof="0" dirty="0" smtClean="0"/>
          </a:p>
        </p:txBody>
      </p:sp>
      <p:sp>
        <p:nvSpPr>
          <p:cNvPr id="4" name="Text Placeholder 3"/>
          <p:cNvSpPr>
            <a:spLocks noGrp="1"/>
          </p:cNvSpPr>
          <p:nvPr>
            <p:ph type="body" sz="half" idx="2"/>
          </p:nvPr>
        </p:nvSpPr>
        <p:spPr>
          <a:xfrm>
            <a:off x="1941514" y="5367338"/>
            <a:ext cx="5943600" cy="804862"/>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17AEFD9A-6DF7-411E-9D92-1EC25FB7854B}" type="slidenum">
              <a:rPr lang="en-GB"/>
              <a:pPr>
                <a:defRPr/>
              </a:pPr>
              <a:t>‹#›</a:t>
            </a:fld>
            <a:endParaRPr lang="en-GB" dirty="0"/>
          </a:p>
        </p:txBody>
      </p:sp>
      <p:sp>
        <p:nvSpPr>
          <p:cNvPr id="6" name="Footer Placeholder 10"/>
          <p:cNvSpPr>
            <a:spLocks noGrp="1"/>
          </p:cNvSpPr>
          <p:nvPr>
            <p:ph type="ftr" sz="quarter" idx="11"/>
          </p:nvPr>
        </p:nvSpPr>
        <p:spPr/>
        <p:txBody>
          <a:bodyPr/>
          <a:lstStyle>
            <a:lvl1pPr>
              <a:defRPr/>
            </a:lvl1pPr>
          </a:lstStyle>
          <a:p>
            <a:pPr>
              <a:defRPr/>
            </a:pPr>
            <a:r>
              <a:rPr lang="en-GB" dirty="0" smtClean="0"/>
              <a:t>IFRS 4 Phase II - Webcast (July 2012)</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A01CC37C-9D64-46BE-8E41-7BBD1E4E9542}"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dirty="0" smtClean="0"/>
              <a:t>IFRS 4 Phase II - Webcast (July 2012)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6931025" y="6554788"/>
            <a:ext cx="2506663" cy="142875"/>
          </a:xfrm>
          <a:prstGeom prst="rect">
            <a:avLst/>
          </a:prstGeom>
          <a:noFill/>
          <a:ln w="25400" algn="ctr">
            <a:noFill/>
            <a:miter lim="800000"/>
            <a:headEnd/>
            <a:tailEnd/>
          </a:ln>
        </p:spPr>
        <p:txBody>
          <a:bodyPr lIns="0" tIns="0" rIns="0" bIns="0"/>
          <a:lstStyle/>
          <a:p>
            <a:pPr algn="r" defTabSz="957236">
              <a:lnSpc>
                <a:spcPts val="1125"/>
              </a:lnSpc>
              <a:defRPr/>
            </a:pPr>
            <a:r>
              <a:rPr lang="en-GB" sz="800" dirty="0">
                <a:solidFill>
                  <a:schemeClr val="tx2"/>
                </a:solidFill>
              </a:rPr>
              <a:t>© 2012 Deloitte LLP. Private and confidential</a:t>
            </a:r>
          </a:p>
        </p:txBody>
      </p:sp>
      <p:sp>
        <p:nvSpPr>
          <p:cNvPr id="1027" name="Title Placeholder 1"/>
          <p:cNvSpPr>
            <a:spLocks noGrp="1"/>
          </p:cNvSpPr>
          <p:nvPr>
            <p:ph type="title"/>
          </p:nvPr>
        </p:nvSpPr>
        <p:spPr bwMode="auto">
          <a:xfrm>
            <a:off x="442913" y="350838"/>
            <a:ext cx="9123362"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1028" name="Text Placeholder 2"/>
          <p:cNvSpPr>
            <a:spLocks noGrp="1"/>
          </p:cNvSpPr>
          <p:nvPr>
            <p:ph type="body" idx="1"/>
          </p:nvPr>
        </p:nvSpPr>
        <p:spPr bwMode="auto">
          <a:xfrm>
            <a:off x="439738" y="1190625"/>
            <a:ext cx="9123362"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 name="Slide Number Placeholder 9"/>
          <p:cNvSpPr>
            <a:spLocks noGrp="1"/>
          </p:cNvSpPr>
          <p:nvPr>
            <p:ph type="sldNum" sz="quarter" idx="4"/>
          </p:nvPr>
        </p:nvSpPr>
        <p:spPr>
          <a:xfrm>
            <a:off x="450850" y="6554788"/>
            <a:ext cx="306388"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b="1">
                <a:solidFill>
                  <a:schemeClr val="tx2"/>
                </a:solidFill>
              </a:defRPr>
            </a:lvl1pPr>
          </a:lstStyle>
          <a:p>
            <a:pPr>
              <a:defRPr/>
            </a:pPr>
            <a:fld id="{1E307991-4F75-4BBD-A729-12EE5EC85250}" type="slidenum">
              <a:rPr lang="en-GB"/>
              <a:pPr>
                <a:defRPr/>
              </a:pPr>
              <a:t>‹#›</a:t>
            </a:fld>
            <a:endParaRPr lang="en-GB" dirty="0"/>
          </a:p>
        </p:txBody>
      </p:sp>
      <p:sp>
        <p:nvSpPr>
          <p:cNvPr id="10" name="Footer Placeholder 10"/>
          <p:cNvSpPr>
            <a:spLocks noGrp="1"/>
          </p:cNvSpPr>
          <p:nvPr>
            <p:ph type="ftr" sz="quarter" idx="3"/>
          </p:nvPr>
        </p:nvSpPr>
        <p:spPr>
          <a:xfrm>
            <a:off x="836613" y="6554788"/>
            <a:ext cx="4676775"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a:solidFill>
                  <a:schemeClr val="tx2"/>
                </a:solidFill>
                <a:latin typeface="Arial" charset="0"/>
                <a:cs typeface="Arial" charset="0"/>
              </a:defRPr>
            </a:lvl1pPr>
          </a:lstStyle>
          <a:p>
            <a:pPr>
              <a:defRPr/>
            </a:pPr>
            <a:r>
              <a:rPr lang="en-GB" dirty="0" smtClean="0"/>
              <a:t>IFRS 4 Phase II - Webcast (July 2012)</a:t>
            </a:r>
            <a:endParaRPr lang="en-GB" dirty="0"/>
          </a:p>
        </p:txBody>
      </p:sp>
    </p:spTree>
  </p:cSld>
  <p:clrMap bg1="lt1" tx1="dk1" bg2="lt2" tx2="dk2" accent1="accent1" accent2="accent2" accent3="accent3" accent4="accent4" accent5="accent5" accent6="accent6" hlink="hlink" folHlink="folHlink"/>
  <p:sldLayoutIdLst>
    <p:sldLayoutId id="2147490681" r:id="rId1"/>
    <p:sldLayoutId id="2147490672" r:id="rId2"/>
    <p:sldLayoutId id="2147490673" r:id="rId3"/>
    <p:sldLayoutId id="2147490674" r:id="rId4"/>
    <p:sldLayoutId id="2147490675" r:id="rId5"/>
    <p:sldLayoutId id="2147490676" r:id="rId6"/>
    <p:sldLayoutId id="2147490677" r:id="rId7"/>
    <p:sldLayoutId id="2147490678" r:id="rId8"/>
    <p:sldLayoutId id="2147490679" r:id="rId9"/>
    <p:sldLayoutId id="2147490680" r:id="rId10"/>
    <p:sldLayoutId id="2147490682" r:id="rId11"/>
  </p:sldLayoutIdLst>
  <p:hf hdr="0" dt="0"/>
  <p:txStyles>
    <p:titleStyle>
      <a:lvl1pPr algn="l" defTabSz="955675" rtl="0" eaLnBrk="0" fontAlgn="base" hangingPunct="0">
        <a:lnSpc>
          <a:spcPts val="3200"/>
        </a:lnSpc>
        <a:spcBef>
          <a:spcPct val="0"/>
        </a:spcBef>
        <a:spcAft>
          <a:spcPct val="0"/>
        </a:spcAft>
        <a:defRPr sz="2300" b="1">
          <a:solidFill>
            <a:schemeClr val="tx2"/>
          </a:solidFill>
          <a:latin typeface="+mj-lt"/>
          <a:ea typeface="+mj-ea"/>
          <a:cs typeface="+mj-cs"/>
        </a:defRPr>
      </a:lvl1pPr>
      <a:lvl2pPr algn="l" defTabSz="955675" rtl="0" eaLnBrk="0" fontAlgn="base" hangingPunct="0">
        <a:lnSpc>
          <a:spcPts val="3200"/>
        </a:lnSpc>
        <a:spcBef>
          <a:spcPct val="0"/>
        </a:spcBef>
        <a:spcAft>
          <a:spcPct val="0"/>
        </a:spcAft>
        <a:defRPr sz="2300" b="1">
          <a:solidFill>
            <a:schemeClr val="tx2"/>
          </a:solidFill>
          <a:latin typeface="Arial" charset="0"/>
        </a:defRPr>
      </a:lvl2pPr>
      <a:lvl3pPr algn="l" defTabSz="955675" rtl="0" eaLnBrk="0" fontAlgn="base" hangingPunct="0">
        <a:lnSpc>
          <a:spcPts val="3200"/>
        </a:lnSpc>
        <a:spcBef>
          <a:spcPct val="0"/>
        </a:spcBef>
        <a:spcAft>
          <a:spcPct val="0"/>
        </a:spcAft>
        <a:defRPr sz="2300" b="1">
          <a:solidFill>
            <a:schemeClr val="tx2"/>
          </a:solidFill>
          <a:latin typeface="Arial" charset="0"/>
        </a:defRPr>
      </a:lvl3pPr>
      <a:lvl4pPr algn="l" defTabSz="955675" rtl="0" eaLnBrk="0" fontAlgn="base" hangingPunct="0">
        <a:lnSpc>
          <a:spcPts val="3200"/>
        </a:lnSpc>
        <a:spcBef>
          <a:spcPct val="0"/>
        </a:spcBef>
        <a:spcAft>
          <a:spcPct val="0"/>
        </a:spcAft>
        <a:defRPr sz="2300" b="1">
          <a:solidFill>
            <a:schemeClr val="tx2"/>
          </a:solidFill>
          <a:latin typeface="Arial" charset="0"/>
        </a:defRPr>
      </a:lvl4pPr>
      <a:lvl5pPr algn="l" defTabSz="955675" rtl="0" eaLnBrk="0" fontAlgn="base" hangingPunct="0">
        <a:lnSpc>
          <a:spcPts val="3200"/>
        </a:lnSpc>
        <a:spcBef>
          <a:spcPct val="0"/>
        </a:spcBef>
        <a:spcAft>
          <a:spcPct val="0"/>
        </a:spcAft>
        <a:defRPr sz="2300" b="1">
          <a:solidFill>
            <a:schemeClr val="tx2"/>
          </a:solidFill>
          <a:latin typeface="Arial" charset="0"/>
        </a:defRPr>
      </a:lvl5pPr>
      <a:lvl6pPr marL="457187" algn="l" defTabSz="957236" rtl="0" eaLnBrk="0" fontAlgn="base" hangingPunct="0">
        <a:lnSpc>
          <a:spcPts val="3200"/>
        </a:lnSpc>
        <a:spcBef>
          <a:spcPct val="0"/>
        </a:spcBef>
        <a:spcAft>
          <a:spcPct val="0"/>
        </a:spcAft>
        <a:defRPr sz="2300" b="1">
          <a:solidFill>
            <a:schemeClr val="tx2"/>
          </a:solidFill>
          <a:latin typeface="Arial" charset="0"/>
        </a:defRPr>
      </a:lvl6pPr>
      <a:lvl7pPr marL="914375" algn="l" defTabSz="957236" rtl="0" eaLnBrk="0" fontAlgn="base" hangingPunct="0">
        <a:lnSpc>
          <a:spcPts val="3200"/>
        </a:lnSpc>
        <a:spcBef>
          <a:spcPct val="0"/>
        </a:spcBef>
        <a:spcAft>
          <a:spcPct val="0"/>
        </a:spcAft>
        <a:defRPr sz="2300" b="1">
          <a:solidFill>
            <a:schemeClr val="tx2"/>
          </a:solidFill>
          <a:latin typeface="Arial" charset="0"/>
        </a:defRPr>
      </a:lvl7pPr>
      <a:lvl8pPr marL="1371562" algn="l" defTabSz="957236" rtl="0" eaLnBrk="0" fontAlgn="base" hangingPunct="0">
        <a:lnSpc>
          <a:spcPts val="3200"/>
        </a:lnSpc>
        <a:spcBef>
          <a:spcPct val="0"/>
        </a:spcBef>
        <a:spcAft>
          <a:spcPct val="0"/>
        </a:spcAft>
        <a:defRPr sz="2300" b="1">
          <a:solidFill>
            <a:schemeClr val="tx2"/>
          </a:solidFill>
          <a:latin typeface="Arial" charset="0"/>
        </a:defRPr>
      </a:lvl8pPr>
      <a:lvl9pPr marL="1828748" algn="l" defTabSz="957236" rtl="0" eaLnBrk="0" fontAlgn="base" hangingPunct="0">
        <a:lnSpc>
          <a:spcPts val="3200"/>
        </a:lnSpc>
        <a:spcBef>
          <a:spcPct val="0"/>
        </a:spcBef>
        <a:spcAft>
          <a:spcPct val="0"/>
        </a:spcAft>
        <a:defRPr sz="2300" b="1">
          <a:solidFill>
            <a:schemeClr val="tx2"/>
          </a:solidFill>
          <a:latin typeface="Arial" charset="0"/>
        </a:defRPr>
      </a:lvl9pPr>
    </p:titleStyle>
    <p:bodyStyle>
      <a:lvl1pPr marL="358775" indent="-358775" algn="l" defTabSz="955675" rtl="0" eaLnBrk="0" fontAlgn="base" hangingPunct="0">
        <a:spcBef>
          <a:spcPct val="0"/>
        </a:spcBef>
        <a:spcAft>
          <a:spcPts val="288"/>
        </a:spcAft>
        <a:buFont typeface="Arial" charset="0"/>
        <a:defRPr sz="1900">
          <a:solidFill>
            <a:schemeClr val="tx2"/>
          </a:solidFill>
          <a:latin typeface="+mn-lt"/>
          <a:ea typeface="+mn-ea"/>
          <a:cs typeface="+mn-cs"/>
        </a:defRPr>
      </a:lvl1pPr>
      <a:lvl2pPr marL="188913" indent="-188913" algn="l" defTabSz="955675" rtl="0" eaLnBrk="0" fontAlgn="base" hangingPunct="0">
        <a:spcBef>
          <a:spcPct val="0"/>
        </a:spcBef>
        <a:spcAft>
          <a:spcPts val="288"/>
        </a:spcAft>
        <a:buFont typeface="Wingdings" pitchFamily="2" charset="2"/>
        <a:buChar char="§"/>
        <a:defRPr sz="1900">
          <a:solidFill>
            <a:schemeClr val="tx2"/>
          </a:solidFill>
          <a:latin typeface="+mn-lt"/>
        </a:defRPr>
      </a:lvl2pPr>
      <a:lvl3pPr marL="373063" indent="-182563" algn="l" defTabSz="955675" rtl="0" eaLnBrk="0" fontAlgn="base" hangingPunct="0">
        <a:spcBef>
          <a:spcPct val="0"/>
        </a:spcBef>
        <a:spcAft>
          <a:spcPts val="288"/>
        </a:spcAft>
        <a:buFont typeface="Arial" charset="0"/>
        <a:buChar char="‒"/>
        <a:defRPr sz="1900">
          <a:solidFill>
            <a:schemeClr val="tx2"/>
          </a:solidFill>
          <a:latin typeface="+mn-lt"/>
        </a:defRPr>
      </a:lvl3pPr>
      <a:lvl4pPr marL="563563" indent="-188913" algn="l" defTabSz="955675" rtl="0" eaLnBrk="0" fontAlgn="base" hangingPunct="0">
        <a:spcBef>
          <a:spcPct val="0"/>
        </a:spcBef>
        <a:spcAft>
          <a:spcPts val="563"/>
        </a:spcAft>
        <a:buFont typeface="Wingdings" pitchFamily="2" charset="2"/>
        <a:buChar char="§"/>
        <a:defRPr sz="1700">
          <a:solidFill>
            <a:schemeClr val="tx2"/>
          </a:solidFill>
          <a:latin typeface="+mn-lt"/>
        </a:defRPr>
      </a:lvl4pPr>
      <a:lvl5pPr marL="744538" indent="-179388" algn="l" defTabSz="955675" rtl="0" eaLnBrk="0" fontAlgn="base" hangingPunct="0">
        <a:spcBef>
          <a:spcPct val="0"/>
        </a:spcBef>
        <a:spcAft>
          <a:spcPts val="563"/>
        </a:spcAft>
        <a:buFont typeface="Arial" charset="0"/>
        <a:buChar char="‒"/>
        <a:defRPr sz="1700">
          <a:solidFill>
            <a:schemeClr val="tx2"/>
          </a:solidFill>
          <a:latin typeface="+mn-lt"/>
        </a:defRPr>
      </a:lvl5pPr>
      <a:lvl6pPr marL="1203291" indent="-180970" algn="l" defTabSz="957236" rtl="0" eaLnBrk="0" fontAlgn="base" hangingPunct="0">
        <a:spcBef>
          <a:spcPct val="0"/>
        </a:spcBef>
        <a:spcAft>
          <a:spcPts val="563"/>
        </a:spcAft>
        <a:buFont typeface="Arial" charset="0"/>
        <a:buChar char="‒"/>
        <a:defRPr sz="1700">
          <a:solidFill>
            <a:schemeClr val="tx2"/>
          </a:solidFill>
          <a:latin typeface="+mn-lt"/>
        </a:defRPr>
      </a:lvl6pPr>
      <a:lvl7pPr marL="1660478" indent="-180970" algn="l" defTabSz="957236" rtl="0" eaLnBrk="0" fontAlgn="base" hangingPunct="0">
        <a:spcBef>
          <a:spcPct val="0"/>
        </a:spcBef>
        <a:spcAft>
          <a:spcPts val="563"/>
        </a:spcAft>
        <a:buFont typeface="Arial" charset="0"/>
        <a:buChar char="‒"/>
        <a:defRPr sz="1700">
          <a:solidFill>
            <a:schemeClr val="tx2"/>
          </a:solidFill>
          <a:latin typeface="+mn-lt"/>
        </a:defRPr>
      </a:lvl7pPr>
      <a:lvl8pPr marL="2117666" indent="-180970" algn="l" defTabSz="957236" rtl="0" eaLnBrk="0" fontAlgn="base" hangingPunct="0">
        <a:spcBef>
          <a:spcPct val="0"/>
        </a:spcBef>
        <a:spcAft>
          <a:spcPts val="563"/>
        </a:spcAft>
        <a:buFont typeface="Arial" charset="0"/>
        <a:buChar char="‒"/>
        <a:defRPr sz="1700">
          <a:solidFill>
            <a:schemeClr val="tx2"/>
          </a:solidFill>
          <a:latin typeface="+mn-lt"/>
        </a:defRPr>
      </a:lvl8pPr>
      <a:lvl9pPr marL="2574853" indent="-180970" algn="l" defTabSz="957236" rtl="0" eaLnBrk="0" fontAlgn="base" hangingPunct="0">
        <a:spcBef>
          <a:spcPct val="0"/>
        </a:spcBef>
        <a:spcAft>
          <a:spcPts val="563"/>
        </a:spcAft>
        <a:buFont typeface="Arial" charset="0"/>
        <a:buChar char="‒"/>
        <a:defRPr sz="1700">
          <a:solidFill>
            <a:schemeClr val="tx2"/>
          </a:solidFill>
          <a:latin typeface="+mn-lt"/>
        </a:defRPr>
      </a:lvl9pPr>
    </p:bodyStyle>
    <p:otherStyle>
      <a:defPPr>
        <a:defRPr lang="en-US"/>
      </a:defPPr>
      <a:lvl1pPr marL="0" algn="l" defTabSz="914375" rtl="0" eaLnBrk="1" latinLnBrk="0" hangingPunct="1">
        <a:defRPr sz="1800" kern="1200">
          <a:solidFill>
            <a:schemeClr val="tx1"/>
          </a:solidFill>
          <a:latin typeface="+mn-lt"/>
          <a:ea typeface="+mn-ea"/>
          <a:cs typeface="+mn-cs"/>
        </a:defRPr>
      </a:lvl1pPr>
      <a:lvl2pPr marL="457187" algn="l" defTabSz="914375" rtl="0" eaLnBrk="1" latinLnBrk="0" hangingPunct="1">
        <a:defRPr sz="1800" kern="1200">
          <a:solidFill>
            <a:schemeClr val="tx1"/>
          </a:solidFill>
          <a:latin typeface="+mn-lt"/>
          <a:ea typeface="+mn-ea"/>
          <a:cs typeface="+mn-cs"/>
        </a:defRPr>
      </a:lvl2pPr>
      <a:lvl3pPr marL="914375" algn="l" defTabSz="914375" rtl="0" eaLnBrk="1" latinLnBrk="0" hangingPunct="1">
        <a:defRPr sz="1800" kern="1200">
          <a:solidFill>
            <a:schemeClr val="tx1"/>
          </a:solidFill>
          <a:latin typeface="+mn-lt"/>
          <a:ea typeface="+mn-ea"/>
          <a:cs typeface="+mn-cs"/>
        </a:defRPr>
      </a:lvl3pPr>
      <a:lvl4pPr marL="1371562" algn="l" defTabSz="914375" rtl="0" eaLnBrk="1" latinLnBrk="0" hangingPunct="1">
        <a:defRPr sz="1800" kern="1200">
          <a:solidFill>
            <a:schemeClr val="tx1"/>
          </a:solidFill>
          <a:latin typeface="+mn-lt"/>
          <a:ea typeface="+mn-ea"/>
          <a:cs typeface="+mn-cs"/>
        </a:defRPr>
      </a:lvl4pPr>
      <a:lvl5pPr marL="1828748" algn="l" defTabSz="914375" rtl="0" eaLnBrk="1" latinLnBrk="0" hangingPunct="1">
        <a:defRPr sz="1800" kern="1200">
          <a:solidFill>
            <a:schemeClr val="tx1"/>
          </a:solidFill>
          <a:latin typeface="+mn-lt"/>
          <a:ea typeface="+mn-ea"/>
          <a:cs typeface="+mn-cs"/>
        </a:defRPr>
      </a:lvl5pPr>
      <a:lvl6pPr marL="2285936" algn="l" defTabSz="914375" rtl="0" eaLnBrk="1" latinLnBrk="0" hangingPunct="1">
        <a:defRPr sz="1800" kern="1200">
          <a:solidFill>
            <a:schemeClr val="tx1"/>
          </a:solidFill>
          <a:latin typeface="+mn-lt"/>
          <a:ea typeface="+mn-ea"/>
          <a:cs typeface="+mn-cs"/>
        </a:defRPr>
      </a:lvl6pPr>
      <a:lvl7pPr marL="2743123" algn="l" defTabSz="914375" rtl="0" eaLnBrk="1" latinLnBrk="0" hangingPunct="1">
        <a:defRPr sz="1800" kern="1200">
          <a:solidFill>
            <a:schemeClr val="tx1"/>
          </a:solidFill>
          <a:latin typeface="+mn-lt"/>
          <a:ea typeface="+mn-ea"/>
          <a:cs typeface="+mn-cs"/>
        </a:defRPr>
      </a:lvl7pPr>
      <a:lvl8pPr marL="3200311" algn="l" defTabSz="914375" rtl="0" eaLnBrk="1" latinLnBrk="0" hangingPunct="1">
        <a:defRPr sz="1800" kern="1200">
          <a:solidFill>
            <a:schemeClr val="tx1"/>
          </a:solidFill>
          <a:latin typeface="+mn-lt"/>
          <a:ea typeface="+mn-ea"/>
          <a:cs typeface="+mn-cs"/>
        </a:defRPr>
      </a:lvl8pPr>
      <a:lvl9pPr marL="3657498" algn="l" defTabSz="91437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fnagari@deloitte.co.uk"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mailto:insurancecentreofexc@deloitte.co.uk" TargetMode="External"/><Relationship Id="rId4" Type="http://schemas.openxmlformats.org/officeDocument/2006/relationships/hyperlink" Target="https://www.iasplus.com/deloitte/en/projects/project47"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https://deloitteidm2.monigle2.net/ar6855pn63/user_uploaded/zoom/bzi_ris_glb_ho_469_hi-zm.jpg"/>
          <p:cNvPicPr>
            <a:picLocks noChangeAspect="1" noChangeArrowheads="1"/>
          </p:cNvPicPr>
          <p:nvPr/>
        </p:nvPicPr>
        <p:blipFill>
          <a:blip r:embed="rId3" cstate="print"/>
          <a:srcRect/>
          <a:stretch>
            <a:fillRect/>
          </a:stretch>
        </p:blipFill>
        <p:spPr bwMode="auto">
          <a:xfrm>
            <a:off x="4916488" y="2436813"/>
            <a:ext cx="4989512" cy="3741737"/>
          </a:xfrm>
          <a:prstGeom prst="rect">
            <a:avLst/>
          </a:prstGeom>
          <a:noFill/>
          <a:ln w="9525">
            <a:noFill/>
            <a:miter lim="800000"/>
            <a:headEnd/>
            <a:tailEnd/>
          </a:ln>
        </p:spPr>
      </p:pic>
      <p:sp>
        <p:nvSpPr>
          <p:cNvPr id="4099" name="Rectangle 17"/>
          <p:cNvSpPr>
            <a:spLocks noGrp="1"/>
          </p:cNvSpPr>
          <p:nvPr>
            <p:ph type="ctrTitle"/>
          </p:nvPr>
        </p:nvSpPr>
        <p:spPr>
          <a:xfrm>
            <a:off x="381148" y="1893888"/>
            <a:ext cx="7132171" cy="1128712"/>
          </a:xfrm>
        </p:spPr>
        <p:txBody>
          <a:bodyPr/>
          <a:lstStyle/>
          <a:p>
            <a:pPr>
              <a:lnSpc>
                <a:spcPts val="3800"/>
              </a:lnSpc>
            </a:pPr>
            <a:r>
              <a:rPr lang="en-GB" sz="3600" dirty="0" smtClean="0">
                <a:solidFill>
                  <a:srgbClr val="92D400"/>
                </a:solidFill>
              </a:rPr>
              <a:t>IASB takes stock with constituents and impact of SEC final IFRS report</a:t>
            </a:r>
            <a:br>
              <a:rPr lang="en-GB" sz="3600" dirty="0" smtClean="0">
                <a:solidFill>
                  <a:srgbClr val="92D400"/>
                </a:solidFill>
              </a:rPr>
            </a:br>
            <a:r>
              <a:rPr lang="en-GB" sz="3600" dirty="0" smtClean="0"/>
              <a:t>IFRS </a:t>
            </a:r>
            <a:r>
              <a:rPr lang="en-GB" sz="3600" dirty="0"/>
              <a:t>4 Phase II Update</a:t>
            </a:r>
            <a:endParaRPr lang="en-GB" sz="2600" dirty="0">
              <a:solidFill>
                <a:schemeClr val="accent2"/>
              </a:solidFill>
            </a:endParaRPr>
          </a:p>
        </p:txBody>
      </p:sp>
      <p:sp>
        <p:nvSpPr>
          <p:cNvPr id="4100" name="Rectangle 18"/>
          <p:cNvSpPr>
            <a:spLocks noGrp="1"/>
          </p:cNvSpPr>
          <p:nvPr>
            <p:ph type="subTitle" idx="1"/>
          </p:nvPr>
        </p:nvSpPr>
        <p:spPr>
          <a:xfrm>
            <a:off x="423863" y="5199063"/>
            <a:ext cx="5133975" cy="303212"/>
          </a:xfrm>
        </p:spPr>
        <p:txBody>
          <a:bodyPr/>
          <a:lstStyle/>
          <a:p>
            <a:pPr marL="0" indent="0"/>
            <a:r>
              <a:rPr lang="en-GB" dirty="0"/>
              <a:t>IASB and FASB joint meetings –</a:t>
            </a:r>
            <a:r>
              <a:rPr lang="en-GB" dirty="0" smtClean="0"/>
              <a:t> </a:t>
            </a:r>
            <a:r>
              <a:rPr lang="en-GB" dirty="0" smtClean="0"/>
              <a:t>July 2012</a:t>
            </a:r>
            <a:endParaRPr lang="en-GB" dirty="0"/>
          </a:p>
          <a:p>
            <a:pPr marL="0" indent="0"/>
            <a:r>
              <a:rPr lang="en-GB" dirty="0"/>
              <a:t>Francesco Nagari</a:t>
            </a:r>
            <a:endParaRPr lang="en-GB" dirty="0" smtClean="0"/>
          </a:p>
          <a:p>
            <a:pPr marL="0" indent="0"/>
            <a:r>
              <a:rPr lang="en-GB" dirty="0" smtClean="0"/>
              <a:t>25 July </a:t>
            </a:r>
            <a:r>
              <a:rPr lang="en-GB" dirty="0"/>
              <a:t>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400" dirty="0" smtClean="0"/>
              <a:t>IASB Only meeting on 19 July</a:t>
            </a:r>
            <a:br>
              <a:rPr lang="en-GB" sz="2400" dirty="0" smtClean="0"/>
            </a:br>
            <a:r>
              <a:rPr lang="en-GB" sz="2000" dirty="0" smtClean="0"/>
              <a:t>Decision on insurance investment funds consolidation</a:t>
            </a:r>
            <a:endParaRPr lang="en-GB" sz="2000" dirty="0" smtClean="0"/>
          </a:p>
        </p:txBody>
      </p:sp>
      <p:sp>
        <p:nvSpPr>
          <p:cNvPr id="14339" name="Rectangle 3"/>
          <p:cNvSpPr>
            <a:spLocks noGrp="1"/>
          </p:cNvSpPr>
          <p:nvPr>
            <p:ph idx="1"/>
          </p:nvPr>
        </p:nvSpPr>
        <p:spPr>
          <a:xfrm>
            <a:off x="282581" y="1310639"/>
            <a:ext cx="9123363" cy="4929823"/>
          </a:xfrm>
        </p:spPr>
        <p:txBody>
          <a:bodyPr/>
          <a:lstStyle/>
          <a:p>
            <a:pPr marL="488950" lvl="2" indent="-303213">
              <a:spcAft>
                <a:spcPct val="25000"/>
              </a:spcAft>
              <a:buFont typeface="Wingdings" pitchFamily="2" charset="2"/>
              <a:buChar char="§"/>
              <a:defRPr/>
            </a:pPr>
            <a:r>
              <a:rPr lang="en-GB" sz="1800" dirty="0" smtClean="0"/>
              <a:t>In the context of its Investment Entities project to restrict consolidation under certain circumstances the IASB considered insurance investment funds</a:t>
            </a:r>
          </a:p>
          <a:p>
            <a:pPr marL="488950" lvl="2" indent="-303213">
              <a:spcAft>
                <a:spcPct val="25000"/>
              </a:spcAft>
              <a:buFont typeface="Wingdings" pitchFamily="2" charset="2"/>
              <a:buChar char="§"/>
              <a:defRPr/>
            </a:pPr>
            <a:r>
              <a:rPr lang="en-GB" sz="1800" dirty="0"/>
              <a:t>Insurance </a:t>
            </a:r>
            <a:r>
              <a:rPr lang="en-GB" sz="1800" dirty="0" smtClean="0"/>
              <a:t>investment funds represent </a:t>
            </a:r>
            <a:r>
              <a:rPr lang="en-GB" sz="1800" dirty="0"/>
              <a:t>assets </a:t>
            </a:r>
            <a:r>
              <a:rPr lang="en-GB" sz="1800" dirty="0" smtClean="0"/>
              <a:t>that </a:t>
            </a:r>
            <a:r>
              <a:rPr lang="en-GB" sz="1800" dirty="0"/>
              <a:t>are </a:t>
            </a:r>
            <a:r>
              <a:rPr lang="en-GB" sz="1800" dirty="0" smtClean="0"/>
              <a:t>usually maintained </a:t>
            </a:r>
            <a:r>
              <a:rPr lang="en-GB" sz="1800" dirty="0"/>
              <a:t>by a life insurance </a:t>
            </a:r>
            <a:r>
              <a:rPr lang="en-GB" sz="1800" dirty="0" smtClean="0"/>
              <a:t>company in order </a:t>
            </a:r>
            <a:r>
              <a:rPr lang="en-GB" sz="1800" dirty="0"/>
              <a:t>to </a:t>
            </a:r>
            <a:r>
              <a:rPr lang="en-GB" sz="1800" dirty="0" smtClean="0"/>
              <a:t>fund obligations </a:t>
            </a:r>
            <a:r>
              <a:rPr lang="en-GB" sz="1800" dirty="0"/>
              <a:t>to </a:t>
            </a:r>
            <a:r>
              <a:rPr lang="en-GB" sz="1800" dirty="0" smtClean="0"/>
              <a:t>policyholders</a:t>
            </a:r>
          </a:p>
          <a:p>
            <a:pPr marL="488950" lvl="2" indent="-303213">
              <a:spcAft>
                <a:spcPct val="25000"/>
              </a:spcAft>
              <a:buFont typeface="Wingdings" pitchFamily="2" charset="2"/>
              <a:buChar char="§"/>
              <a:defRPr/>
            </a:pPr>
            <a:r>
              <a:rPr lang="en-GB" sz="1800" dirty="0" smtClean="0"/>
              <a:t>The IASB Staff noted that some insurers would like to extend the exemption from consolidation to these funds and to measure their interests in the funds at fair value in a single balance sheet line item</a:t>
            </a:r>
          </a:p>
          <a:p>
            <a:pPr marL="488950" lvl="2" indent="-303213">
              <a:spcAft>
                <a:spcPct val="25000"/>
              </a:spcAft>
              <a:buFont typeface="Wingdings" pitchFamily="2" charset="2"/>
              <a:buChar char="§"/>
              <a:defRPr/>
            </a:pPr>
            <a:r>
              <a:rPr lang="en-GB" sz="1800" dirty="0" smtClean="0"/>
              <a:t>The IASB Staff recommended that this amendment is rejected because it goes beyond the scope of the Investment Entities project and it would require re-exposure and an extension of the project timeline which had been designed to be as short as possible</a:t>
            </a:r>
          </a:p>
          <a:p>
            <a:pPr marL="488950" lvl="2" indent="-303213">
              <a:spcAft>
                <a:spcPct val="25000"/>
              </a:spcAft>
              <a:buFont typeface="Wingdings" pitchFamily="2" charset="2"/>
              <a:buChar char="§"/>
              <a:defRPr/>
            </a:pPr>
            <a:endParaRPr lang="en-GB" sz="1800" dirty="0"/>
          </a:p>
          <a:p>
            <a:pPr marL="488950" lvl="2" indent="-303213">
              <a:spcAft>
                <a:spcPct val="25000"/>
              </a:spcAft>
              <a:buFont typeface="Wingdings" pitchFamily="2" charset="2"/>
              <a:buChar char="§"/>
              <a:defRPr/>
            </a:pPr>
            <a:r>
              <a:rPr lang="en-GB" sz="1800" dirty="0"/>
              <a:t>While a few Board members expressed sympathy for where the insurers were coming from, the IASB tentatively agreed with the </a:t>
            </a:r>
            <a:r>
              <a:rPr lang="en-GB" sz="1800" dirty="0" smtClean="0"/>
              <a:t>Staff’s </a:t>
            </a:r>
            <a:r>
              <a:rPr lang="en-GB" sz="1800" dirty="0"/>
              <a:t>recommendation not to extend the exception to consolidation for insurers’ insurance investment </a:t>
            </a:r>
            <a:r>
              <a:rPr lang="en-GB" sz="1800" dirty="0" smtClean="0"/>
              <a:t>funds</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9</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t>
            </a:r>
            <a:r>
              <a:rPr lang="en-GB" dirty="0" smtClean="0"/>
              <a:t>(July 2012)</a:t>
            </a:r>
            <a:endParaRPr lang="en-US" dirty="0" smtClean="0"/>
          </a:p>
        </p:txBody>
      </p:sp>
    </p:spTree>
    <p:extLst>
      <p:ext uri="{BB962C8B-B14F-4D97-AF65-F5344CB8AC3E}">
        <p14:creationId xmlns:p14="http://schemas.microsoft.com/office/powerpoint/2010/main" val="3096733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en-GB" sz="2200" dirty="0" smtClean="0"/>
              <a:t>Next steps and timetable</a:t>
            </a:r>
          </a:p>
        </p:txBody>
      </p:sp>
      <p:sp>
        <p:nvSpPr>
          <p:cNvPr id="21507" name="Rectangle 3"/>
          <p:cNvSpPr>
            <a:spLocks noGrp="1"/>
          </p:cNvSpPr>
          <p:nvPr>
            <p:ph idx="1"/>
          </p:nvPr>
        </p:nvSpPr>
        <p:spPr>
          <a:xfrm>
            <a:off x="433388" y="1008063"/>
            <a:ext cx="9123362" cy="5219700"/>
          </a:xfrm>
        </p:spPr>
        <p:txBody>
          <a:bodyPr/>
          <a:lstStyle/>
          <a:p>
            <a:pPr marL="304800" lvl="1" indent="-303213">
              <a:spcAft>
                <a:spcPct val="25000"/>
              </a:spcAft>
            </a:pPr>
            <a:r>
              <a:rPr lang="en-GB" sz="1800" dirty="0" smtClean="0">
                <a:solidFill>
                  <a:schemeClr val="accent1"/>
                </a:solidFill>
              </a:rPr>
              <a:t>Next joint meeting is September</a:t>
            </a:r>
          </a:p>
          <a:p>
            <a:pPr marL="304800" lvl="1" indent="-303213">
              <a:spcAft>
                <a:spcPct val="25000"/>
              </a:spcAft>
            </a:pPr>
            <a:r>
              <a:rPr lang="en-GB" sz="1800" dirty="0" smtClean="0">
                <a:solidFill>
                  <a:schemeClr val="accent1"/>
                </a:solidFill>
              </a:rPr>
              <a:t>FASB only meetings will continue through August</a:t>
            </a:r>
          </a:p>
          <a:p>
            <a:pPr marL="304800" lvl="1" indent="-303213">
              <a:spcBef>
                <a:spcPts val="600"/>
              </a:spcBef>
              <a:spcAft>
                <a:spcPct val="25000"/>
              </a:spcAft>
            </a:pPr>
            <a:r>
              <a:rPr lang="en-GB" sz="1800" dirty="0" smtClean="0">
                <a:solidFill>
                  <a:schemeClr val="accent1"/>
                </a:solidFill>
              </a:rPr>
              <a:t>Major  topics that remain to be deliberated:</a:t>
            </a:r>
          </a:p>
          <a:p>
            <a:pPr marL="488950" lvl="2" indent="-303213">
              <a:spcAft>
                <a:spcPct val="25000"/>
              </a:spcAft>
              <a:buFont typeface="Wingdings" pitchFamily="2" charset="2"/>
              <a:buChar char="§"/>
            </a:pPr>
            <a:r>
              <a:rPr lang="en-GB" sz="1600" dirty="0" smtClean="0">
                <a:solidFill>
                  <a:schemeClr val="accent1"/>
                </a:solidFill>
              </a:rPr>
              <a:t>Unlocking of residual margin – finalise the mechanics and unit of account</a:t>
            </a:r>
          </a:p>
          <a:p>
            <a:pPr marL="488950" lvl="2" indent="-303213">
              <a:spcAft>
                <a:spcPct val="25000"/>
              </a:spcAft>
              <a:buFont typeface="Wingdings" pitchFamily="2" charset="2"/>
              <a:buChar char="§"/>
            </a:pPr>
            <a:r>
              <a:rPr lang="en-GB" sz="1600" dirty="0" smtClean="0">
                <a:solidFill>
                  <a:schemeClr val="accent1"/>
                </a:solidFill>
              </a:rPr>
              <a:t>Presentation of premiums in the income statement – choose among existing options</a:t>
            </a:r>
          </a:p>
          <a:p>
            <a:pPr marL="488950" lvl="2" indent="-303213">
              <a:spcAft>
                <a:spcPct val="25000"/>
              </a:spcAft>
              <a:buFont typeface="Wingdings" pitchFamily="2" charset="2"/>
              <a:buChar char="§"/>
            </a:pPr>
            <a:r>
              <a:rPr lang="en-GB" sz="1600" dirty="0" smtClean="0">
                <a:solidFill>
                  <a:schemeClr val="accent1"/>
                </a:solidFill>
              </a:rPr>
              <a:t>Transition regime and effective date</a:t>
            </a:r>
          </a:p>
          <a:p>
            <a:pPr marL="304800" lvl="1" indent="-303213">
              <a:spcBef>
                <a:spcPts val="600"/>
              </a:spcBef>
              <a:spcAft>
                <a:spcPct val="25000"/>
              </a:spcAft>
            </a:pPr>
            <a:r>
              <a:rPr lang="en-GB" sz="1800" dirty="0">
                <a:solidFill>
                  <a:schemeClr val="accent1"/>
                </a:solidFill>
              </a:rPr>
              <a:t>Deloitte </a:t>
            </a:r>
            <a:r>
              <a:rPr lang="en-GB" sz="1800" dirty="0" smtClean="0">
                <a:solidFill>
                  <a:schemeClr val="accent1"/>
                </a:solidFill>
              </a:rPr>
              <a:t>expects </a:t>
            </a:r>
            <a:r>
              <a:rPr lang="en-GB" sz="1800" dirty="0">
                <a:solidFill>
                  <a:schemeClr val="accent1"/>
                </a:solidFill>
              </a:rPr>
              <a:t>both Boards </a:t>
            </a:r>
            <a:r>
              <a:rPr lang="en-GB" sz="1800" dirty="0" smtClean="0">
                <a:solidFill>
                  <a:schemeClr val="accent1"/>
                </a:solidFill>
              </a:rPr>
              <a:t>due process documents to </a:t>
            </a:r>
            <a:r>
              <a:rPr lang="en-GB" sz="1800" dirty="0">
                <a:solidFill>
                  <a:schemeClr val="accent1"/>
                </a:solidFill>
              </a:rPr>
              <a:t>be towards the end of </a:t>
            </a:r>
            <a:r>
              <a:rPr lang="en-GB" sz="1800" dirty="0" smtClean="0">
                <a:solidFill>
                  <a:schemeClr val="accent1"/>
                </a:solidFill>
              </a:rPr>
              <a:t>Q4-2012 – This was confirmed at the IWG meeting</a:t>
            </a:r>
            <a:endParaRPr lang="en-GB" sz="1800" dirty="0">
              <a:solidFill>
                <a:schemeClr val="accent1"/>
              </a:solidFill>
            </a:endParaRPr>
          </a:p>
          <a:p>
            <a:pPr marL="488950" lvl="2" indent="-303213">
              <a:spcAft>
                <a:spcPct val="25000"/>
              </a:spcAft>
              <a:buFont typeface="Wingdings" pitchFamily="2" charset="2"/>
              <a:buChar char="§"/>
            </a:pPr>
            <a:r>
              <a:rPr lang="en-GB" sz="1600" dirty="0">
                <a:solidFill>
                  <a:schemeClr val="accent1"/>
                </a:solidFill>
              </a:rPr>
              <a:t>Decision awaited on status of next IASB due process </a:t>
            </a:r>
            <a:r>
              <a:rPr lang="en-GB" sz="1600" dirty="0" smtClean="0">
                <a:solidFill>
                  <a:schemeClr val="accent1"/>
                </a:solidFill>
              </a:rPr>
              <a:t>document – review draft of exposure draft</a:t>
            </a:r>
            <a:endParaRPr lang="en-GB" sz="1800" dirty="0" smtClean="0">
              <a:solidFill>
                <a:schemeClr val="accent1"/>
              </a:solidFill>
            </a:endParaRPr>
          </a:p>
          <a:p>
            <a:pPr marL="304800" lvl="1" indent="-303213">
              <a:spcBef>
                <a:spcPts val="600"/>
              </a:spcBef>
              <a:spcAft>
                <a:spcPct val="25000"/>
              </a:spcAft>
            </a:pPr>
            <a:r>
              <a:rPr lang="en-GB" sz="1800" dirty="0" smtClean="0">
                <a:solidFill>
                  <a:schemeClr val="accent1"/>
                </a:solidFill>
              </a:rPr>
              <a:t>Final accounting standards should be released by the end of 2013</a:t>
            </a:r>
          </a:p>
          <a:p>
            <a:pPr marL="304800" lvl="1" indent="-303213">
              <a:spcBef>
                <a:spcPts val="600"/>
              </a:spcBef>
              <a:spcAft>
                <a:spcPct val="25000"/>
              </a:spcAft>
            </a:pPr>
            <a:r>
              <a:rPr lang="en-GB" sz="1800" b="1" dirty="0" smtClean="0">
                <a:solidFill>
                  <a:schemeClr val="accent1"/>
                </a:solidFill>
              </a:rPr>
              <a:t>Deloitte expects that the mandatory effective date will not be earlier than 1 January 2016 and </a:t>
            </a:r>
            <a:r>
              <a:rPr lang="en-GB" sz="1800" b="1" dirty="0" smtClean="0">
                <a:solidFill>
                  <a:schemeClr val="accent1"/>
                </a:solidFill>
              </a:rPr>
              <a:t>that it will </a:t>
            </a:r>
            <a:r>
              <a:rPr lang="en-GB" sz="1800" b="1" dirty="0" smtClean="0">
                <a:solidFill>
                  <a:schemeClr val="accent1"/>
                </a:solidFill>
              </a:rPr>
              <a:t>be aligned with </a:t>
            </a:r>
            <a:r>
              <a:rPr lang="en-GB" sz="1800" b="1" dirty="0" smtClean="0">
                <a:solidFill>
                  <a:schemeClr val="accent1"/>
                </a:solidFill>
              </a:rPr>
              <a:t>that for the financial instruments standard (IFRS 9)</a:t>
            </a:r>
            <a:endParaRPr lang="en-GB" sz="1800" b="1" dirty="0" smtClean="0">
              <a:solidFill>
                <a:srgbClr val="FF0000"/>
              </a:solidFill>
            </a:endParaRPr>
          </a:p>
        </p:txBody>
      </p:sp>
      <p:sp>
        <p:nvSpPr>
          <p:cNvPr id="21508" name="Slide Number Placeholder 4"/>
          <p:cNvSpPr>
            <a:spLocks noGrp="1"/>
          </p:cNvSpPr>
          <p:nvPr>
            <p:ph type="sldNum" sz="quarter" idx="10"/>
          </p:nvPr>
        </p:nvSpPr>
        <p:spPr bwMode="auto">
          <a:noFill/>
          <a:ln>
            <a:miter lim="800000"/>
            <a:headEnd/>
            <a:tailEnd/>
          </a:ln>
        </p:spPr>
        <p:txBody>
          <a:bodyPr/>
          <a:lstStyle/>
          <a:p>
            <a:fld id="{3BDA29A5-75FB-4E92-BC2A-6759693B9020}" type="slidenum">
              <a:rPr lang="en-GB" smtClean="0"/>
              <a:pPr/>
              <a:t>10</a:t>
            </a:fld>
            <a:endParaRPr lang="en-GB" dirty="0" smtClean="0"/>
          </a:p>
        </p:txBody>
      </p:sp>
      <p:sp>
        <p:nvSpPr>
          <p:cNvPr id="7"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(July 2012)</a:t>
            </a:r>
            <a:endParaRPr lang="en-US" dirty="0" smtClean="0"/>
          </a:p>
        </p:txBody>
      </p:sp>
    </p:spTree>
    <p:extLst>
      <p:ext uri="{BB962C8B-B14F-4D97-AF65-F5344CB8AC3E}">
        <p14:creationId xmlns:p14="http://schemas.microsoft.com/office/powerpoint/2010/main" val="1769623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z="2200" dirty="0" smtClean="0"/>
              <a:t>Contact details</a:t>
            </a:r>
          </a:p>
        </p:txBody>
      </p:sp>
      <p:sp>
        <p:nvSpPr>
          <p:cNvPr id="22531" name="Content Placeholder 2"/>
          <p:cNvSpPr>
            <a:spLocks noGrp="1"/>
          </p:cNvSpPr>
          <p:nvPr>
            <p:ph idx="1"/>
          </p:nvPr>
        </p:nvSpPr>
        <p:spPr/>
        <p:txBody>
          <a:bodyPr/>
          <a:lstStyle/>
          <a:p>
            <a:pPr marL="0" indent="0"/>
            <a:endParaRPr lang="en-GB" b="1" dirty="0" smtClean="0"/>
          </a:p>
          <a:p>
            <a:pPr marL="0" indent="0"/>
            <a:endParaRPr lang="en-GB" b="1" dirty="0" smtClean="0"/>
          </a:p>
          <a:p>
            <a:pPr marL="0" indent="0"/>
            <a:endParaRPr lang="en-GB" b="1" dirty="0" smtClean="0"/>
          </a:p>
          <a:p>
            <a:pPr marL="0" indent="0"/>
            <a:endParaRPr lang="en-GB" b="1" dirty="0" smtClean="0"/>
          </a:p>
          <a:p>
            <a:pPr marL="0" indent="0"/>
            <a:r>
              <a:rPr lang="en-GB" b="1" dirty="0" smtClean="0"/>
              <a:t>Francesco Nagari</a:t>
            </a:r>
          </a:p>
          <a:p>
            <a:pPr marL="0" indent="0"/>
            <a:r>
              <a:rPr lang="en-GB" dirty="0" smtClean="0"/>
              <a:t>Deloitte Global IFRS Insurance Leader</a:t>
            </a:r>
          </a:p>
          <a:p>
            <a:pPr marL="0" indent="0"/>
            <a:r>
              <a:rPr lang="en-GB" dirty="0" smtClean="0"/>
              <a:t>+44 20 7303 8375</a:t>
            </a:r>
          </a:p>
          <a:p>
            <a:pPr marL="0" indent="0"/>
            <a:r>
              <a:rPr lang="en-GB" dirty="0" smtClean="0">
                <a:hlinkClick r:id="rId3"/>
              </a:rPr>
              <a:t>fnagari@deloitte.co.uk</a:t>
            </a:r>
            <a:endParaRPr lang="en-GB" dirty="0" smtClean="0"/>
          </a:p>
          <a:p>
            <a:pPr marL="0" indent="0"/>
            <a:endParaRPr lang="en-GB" dirty="0" smtClean="0"/>
          </a:p>
          <a:p>
            <a:pPr marL="0" indent="0"/>
            <a:r>
              <a:rPr lang="en-GB" dirty="0" smtClean="0"/>
              <a:t>Link to</a:t>
            </a:r>
            <a:r>
              <a:rPr lang="en-GB" b="1" dirty="0" smtClean="0"/>
              <a:t> Deloitte IFRS Insurance materials:</a:t>
            </a:r>
          </a:p>
          <a:p>
            <a:pPr marL="0" indent="0"/>
            <a:r>
              <a:rPr lang="en-GB" dirty="0" smtClean="0">
                <a:hlinkClick r:id="rId4"/>
              </a:rPr>
              <a:t>https://www.iasplus.com/deloitte/en/projects/project47</a:t>
            </a:r>
            <a:endParaRPr lang="en-GB" dirty="0" smtClean="0"/>
          </a:p>
          <a:p>
            <a:pPr marL="0" indent="0"/>
            <a:endParaRPr lang="en-GB" dirty="0" smtClean="0"/>
          </a:p>
          <a:p>
            <a:pPr marL="0" indent="0"/>
            <a:r>
              <a:rPr lang="en-GB" dirty="0" smtClean="0"/>
              <a:t>Insurance Centre of Excellence:</a:t>
            </a:r>
          </a:p>
          <a:p>
            <a:pPr marL="0" indent="0"/>
            <a:r>
              <a:rPr lang="en-GB" dirty="0" smtClean="0">
                <a:hlinkClick r:id="rId5"/>
              </a:rPr>
              <a:t>insurancecentreofexc@deloitte.co.uk</a:t>
            </a:r>
            <a:endParaRPr lang="en-GB" dirty="0" smtClean="0"/>
          </a:p>
        </p:txBody>
      </p:sp>
      <p:sp>
        <p:nvSpPr>
          <p:cNvPr id="22532" name="Slide Number Placeholder 3"/>
          <p:cNvSpPr>
            <a:spLocks noGrp="1"/>
          </p:cNvSpPr>
          <p:nvPr>
            <p:ph type="sldNum" sz="quarter" idx="10"/>
          </p:nvPr>
        </p:nvSpPr>
        <p:spPr bwMode="auto">
          <a:noFill/>
          <a:ln>
            <a:miter lim="800000"/>
            <a:headEnd/>
            <a:tailEnd/>
          </a:ln>
        </p:spPr>
        <p:txBody>
          <a:bodyPr/>
          <a:lstStyle/>
          <a:p>
            <a:fld id="{6E97A196-2DF6-424B-8AE5-F56336BCCB9B}" type="slidenum">
              <a:rPr lang="en-GB" smtClean="0"/>
              <a:pPr/>
              <a:t>11</a:t>
            </a:fld>
            <a:endParaRPr lang="en-GB" dirty="0" smtClean="0"/>
          </a:p>
        </p:txBody>
      </p:sp>
      <p:pic>
        <p:nvPicPr>
          <p:cNvPr id="22534" name="Picture 4" descr="UK_FS_InsAccNewsletter6_236"/>
          <p:cNvPicPr>
            <a:picLocks noChangeAspect="1" noChangeArrowheads="1"/>
          </p:cNvPicPr>
          <p:nvPr/>
        </p:nvPicPr>
        <p:blipFill>
          <a:blip r:embed="rId6" cstate="print"/>
          <a:srcRect/>
          <a:stretch>
            <a:fillRect/>
          </a:stretch>
        </p:blipFill>
        <p:spPr bwMode="auto">
          <a:xfrm>
            <a:off x="7121525" y="1608138"/>
            <a:ext cx="1954213" cy="2778125"/>
          </a:xfrm>
          <a:prstGeom prst="rect">
            <a:avLst/>
          </a:prstGeom>
          <a:noFill/>
          <a:ln w="9525">
            <a:noFill/>
            <a:miter lim="800000"/>
            <a:headEnd/>
            <a:tailEnd/>
          </a:ln>
        </p:spPr>
      </p:pic>
      <p:sp>
        <p:nvSpPr>
          <p:cNvPr id="7"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t>
            </a:r>
            <a:r>
              <a:rPr lang="en-GB" dirty="0" smtClean="0"/>
              <a:t>(July 2012)</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4"/>
          <p:cNvSpPr>
            <a:spLocks/>
          </p:cNvSpPr>
          <p:nvPr/>
        </p:nvSpPr>
        <p:spPr bwMode="auto">
          <a:xfrm>
            <a:off x="442913" y="4205288"/>
            <a:ext cx="3543300" cy="1187450"/>
          </a:xfrm>
          <a:prstGeom prst="rect">
            <a:avLst/>
          </a:prstGeom>
          <a:noFill/>
          <a:ln w="9525">
            <a:noFill/>
            <a:miter lim="800000"/>
            <a:headEnd/>
            <a:tailEnd/>
          </a:ln>
        </p:spPr>
        <p:txBody>
          <a:bodyPr lIns="0" tIns="0" rIns="0" bIns="0"/>
          <a:lstStyle/>
          <a:p>
            <a:pPr defTabSz="955675">
              <a:spcAft>
                <a:spcPts val="1575"/>
              </a:spcAft>
              <a:buClr>
                <a:schemeClr val="tx1"/>
              </a:buClr>
              <a:buSzPct val="80000"/>
            </a:pPr>
            <a:r>
              <a:rPr lang="en-GB" sz="900" dirty="0">
                <a:solidFill>
                  <a:schemeClr val="tx2"/>
                </a:solidFill>
              </a:rPr>
              <a:t>This document is confidential and prepared solely for your information. Therefore you should not, without our prior written consent, refer to or use our name or this document for any other purpose, disclose them or refer to them in any prospectus or other document, or make them available or communicate them to any other party. No other party is entitled to rely on our document for any purpose whatsoever and thus we accept no liability to any other party who is shown or gains access to this document.</a:t>
            </a:r>
          </a:p>
        </p:txBody>
      </p:sp>
      <p:sp>
        <p:nvSpPr>
          <p:cNvPr id="23555" name="Rectangle 5"/>
          <p:cNvSpPr>
            <a:spLocks/>
          </p:cNvSpPr>
          <p:nvPr/>
        </p:nvSpPr>
        <p:spPr bwMode="auto">
          <a:xfrm>
            <a:off x="4251325" y="4205288"/>
            <a:ext cx="3544888" cy="1187450"/>
          </a:xfrm>
          <a:prstGeom prst="rect">
            <a:avLst/>
          </a:prstGeom>
          <a:noFill/>
          <a:ln w="9525">
            <a:noFill/>
            <a:miter lim="800000"/>
            <a:headEnd/>
            <a:tailEnd/>
          </a:ln>
        </p:spPr>
        <p:txBody>
          <a:bodyPr lIns="0" tIns="0" rIns="0" bIns="0"/>
          <a:lstStyle/>
          <a:p>
            <a:pPr defTabSz="955675">
              <a:spcAft>
                <a:spcPts val="1600"/>
              </a:spcAft>
            </a:pPr>
            <a:r>
              <a:rPr lang="en-GB" sz="900" dirty="0">
                <a:solidFill>
                  <a:schemeClr val="tx2"/>
                </a:solidFill>
              </a:rPr>
              <a:t>Deloitte LLP is a limited liability partnership registered in England and Wales with registered number OC303675 and its registered office at 2 New Street Square, London EC4A 3BZ, United Kingdom. Deloitte LLP is the United Kingdom member firm of Deloitte Touche Tohmatsu ('DTT'), a Swiss Verein, whose member firms are legally separate and independent entities. Please see www.deloitte.co.uk\about for a detailed description of the legal structure of DTT and its member firms.</a:t>
            </a:r>
          </a:p>
        </p:txBody>
      </p:sp>
      <p:sp>
        <p:nvSpPr>
          <p:cNvPr id="23556" name="Rectangle 5"/>
          <p:cNvSpPr>
            <a:spLocks noChangeArrowheads="1"/>
          </p:cNvSpPr>
          <p:nvPr/>
        </p:nvSpPr>
        <p:spPr bwMode="auto">
          <a:xfrm>
            <a:off x="6931025" y="6554788"/>
            <a:ext cx="2506663" cy="142875"/>
          </a:xfrm>
          <a:prstGeom prst="rect">
            <a:avLst/>
          </a:prstGeom>
          <a:noFill/>
          <a:ln w="25400" algn="ctr">
            <a:noFill/>
            <a:miter lim="800000"/>
            <a:headEnd/>
            <a:tailEnd/>
          </a:ln>
        </p:spPr>
        <p:txBody>
          <a:bodyPr lIns="0" tIns="0" rIns="0" bIns="0"/>
          <a:lstStyle/>
          <a:p>
            <a:pPr algn="r" defTabSz="955675">
              <a:lnSpc>
                <a:spcPts val="1125"/>
              </a:lnSpc>
            </a:pPr>
            <a:r>
              <a:rPr lang="en-GB" sz="800" dirty="0">
                <a:solidFill>
                  <a:schemeClr val="tx2"/>
                </a:solidFill>
              </a:rPr>
              <a:t>© 2012 Deloitte LLP. Private and confidential</a:t>
            </a:r>
          </a:p>
        </p:txBody>
      </p:sp>
      <p:pic>
        <p:nvPicPr>
          <p:cNvPr id="23557" name="Picture 19" descr="DEL_PRI_RGB"/>
          <p:cNvPicPr>
            <a:picLocks noChangeAspect="1" noChangeArrowheads="1"/>
          </p:cNvPicPr>
          <p:nvPr/>
        </p:nvPicPr>
        <p:blipFill>
          <a:blip r:embed="rId3" cstate="print"/>
          <a:srcRect l="11237" t="27428" r="9845" b="25551"/>
          <a:stretch>
            <a:fillRect/>
          </a:stretch>
        </p:blipFill>
        <p:spPr bwMode="auto">
          <a:xfrm>
            <a:off x="379413" y="2963863"/>
            <a:ext cx="3795712" cy="896937"/>
          </a:xfrm>
          <a:prstGeom prst="rect">
            <a:avLst/>
          </a:prstGeom>
          <a:noFill/>
          <a:ln w="9525">
            <a:noFill/>
            <a:miter lim="800000"/>
            <a:headEnd/>
            <a:tailEnd/>
          </a:ln>
        </p:spPr>
      </p:pic>
      <p:sp>
        <p:nvSpPr>
          <p:cNvPr id="23558" name="Slide Number Placeholder 6"/>
          <p:cNvSpPr>
            <a:spLocks noGrp="1"/>
          </p:cNvSpPr>
          <p:nvPr>
            <p:ph type="sldNum" sz="quarter" idx="10"/>
          </p:nvPr>
        </p:nvSpPr>
        <p:spPr bwMode="auto">
          <a:noFill/>
          <a:ln>
            <a:miter lim="800000"/>
            <a:headEnd/>
            <a:tailEnd/>
          </a:ln>
        </p:spPr>
        <p:txBody>
          <a:bodyPr/>
          <a:lstStyle/>
          <a:p>
            <a:fld id="{6C00F00C-F11E-40CE-9EC3-F13EABB700F8}" type="slidenum">
              <a:rPr lang="en-GB" smtClean="0"/>
              <a:pPr/>
              <a:t>12</a:t>
            </a:fld>
            <a:endParaRPr lang="en-GB" dirty="0" smtClean="0"/>
          </a:p>
        </p:txBody>
      </p:sp>
      <p:sp>
        <p:nvSpPr>
          <p:cNvPr id="8"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t>
            </a:r>
            <a:r>
              <a:rPr lang="en-GB" dirty="0" smtClean="0"/>
              <a:t>(July 2012)</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p:cNvSpPr>
          <p:nvPr>
            <p:ph type="title"/>
          </p:nvPr>
        </p:nvSpPr>
        <p:spPr/>
        <p:txBody>
          <a:bodyPr/>
          <a:lstStyle/>
          <a:p>
            <a:r>
              <a:rPr lang="en-US" altLang="en-GB" dirty="0" smtClean="0"/>
              <a:t>Agenda</a:t>
            </a:r>
            <a:endParaRPr lang="en-GB" altLang="en-GB" dirty="0" smtClean="0"/>
          </a:p>
        </p:txBody>
      </p:sp>
      <p:sp>
        <p:nvSpPr>
          <p:cNvPr id="5123" name="Rectangle 6"/>
          <p:cNvSpPr>
            <a:spLocks noGrp="1"/>
          </p:cNvSpPr>
          <p:nvPr>
            <p:ph idx="1"/>
          </p:nvPr>
        </p:nvSpPr>
        <p:spPr/>
        <p:txBody>
          <a:bodyPr/>
          <a:lstStyle/>
          <a:p>
            <a:pPr lvl="1"/>
            <a:r>
              <a:rPr lang="en-GB" b="1" dirty="0" smtClean="0"/>
              <a:t>Highlights of decisions and education sessions from this month joint meetings</a:t>
            </a:r>
          </a:p>
          <a:p>
            <a:pPr lvl="1"/>
            <a:endParaRPr lang="en-GB" b="1" dirty="0" smtClean="0"/>
          </a:p>
          <a:p>
            <a:pPr lvl="1"/>
            <a:r>
              <a:rPr lang="en-GB" b="1" dirty="0" smtClean="0"/>
              <a:t>Detailed analysis of the Staff recommendations and Board discussions</a:t>
            </a:r>
          </a:p>
          <a:p>
            <a:pPr lvl="1"/>
            <a:endParaRPr lang="en-GB" b="1" dirty="0" smtClean="0"/>
          </a:p>
          <a:p>
            <a:pPr lvl="1"/>
            <a:r>
              <a:rPr lang="en-GB" b="1" dirty="0" smtClean="0"/>
              <a:t>Update </a:t>
            </a:r>
            <a:r>
              <a:rPr lang="en-GB" b="1" dirty="0" smtClean="0"/>
              <a:t>on timetable and next steps</a:t>
            </a:r>
          </a:p>
        </p:txBody>
      </p:sp>
      <p:sp>
        <p:nvSpPr>
          <p:cNvPr id="5124" name="Footer Placeholder 10"/>
          <p:cNvSpPr>
            <a:spLocks noGrp="1"/>
          </p:cNvSpPr>
          <p:nvPr>
            <p:ph type="ftr" sz="quarter" idx="11"/>
          </p:nvPr>
        </p:nvSpPr>
        <p:spPr bwMode="auto">
          <a:noFill/>
          <a:ln>
            <a:miter lim="800000"/>
            <a:headEnd/>
            <a:tailEnd/>
          </a:ln>
        </p:spPr>
        <p:txBody>
          <a:bodyPr/>
          <a:lstStyle/>
          <a:p>
            <a:pPr defTabSz="955675"/>
            <a:r>
              <a:rPr lang="en-GB" dirty="0" smtClean="0"/>
              <a:t>IFRS 4 Phase II - Webcast </a:t>
            </a:r>
            <a:r>
              <a:rPr lang="en-GB" dirty="0" smtClean="0"/>
              <a:t>(July 2012)</a:t>
            </a:r>
            <a:endParaRPr lang="en-US" dirty="0" smtClean="0"/>
          </a:p>
        </p:txBody>
      </p:sp>
      <p:sp>
        <p:nvSpPr>
          <p:cNvPr id="5125" name="Slide Number Placeholder 4"/>
          <p:cNvSpPr>
            <a:spLocks noGrp="1"/>
          </p:cNvSpPr>
          <p:nvPr>
            <p:ph type="sldNum" sz="quarter" idx="10"/>
          </p:nvPr>
        </p:nvSpPr>
        <p:spPr bwMode="auto">
          <a:noFill/>
          <a:ln>
            <a:miter lim="800000"/>
            <a:headEnd/>
            <a:tailEnd/>
          </a:ln>
        </p:spPr>
        <p:txBody>
          <a:bodyPr/>
          <a:lstStyle/>
          <a:p>
            <a:fld id="{2FC58DBF-DA1E-4D54-BB66-E487377A9895}" type="slidenum">
              <a:rPr lang="en-GB" smtClean="0"/>
              <a:pPr/>
              <a:t>1</a:t>
            </a:fld>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r>
              <a:rPr lang="en-GB" sz="2200" dirty="0" smtClean="0"/>
              <a:t>Highlights from joint IASB/FASB meetings</a:t>
            </a:r>
          </a:p>
        </p:txBody>
      </p:sp>
      <p:sp>
        <p:nvSpPr>
          <p:cNvPr id="14339" name="Rectangle 3"/>
          <p:cNvSpPr>
            <a:spLocks noGrp="1"/>
          </p:cNvSpPr>
          <p:nvPr>
            <p:ph idx="1"/>
          </p:nvPr>
        </p:nvSpPr>
        <p:spPr/>
        <p:txBody>
          <a:bodyPr/>
          <a:lstStyle/>
          <a:p>
            <a:pPr marL="271463" lvl="1" indent="-269875">
              <a:spcAft>
                <a:spcPts val="1200"/>
              </a:spcAft>
              <a:defRPr/>
            </a:pPr>
            <a:r>
              <a:rPr lang="en-GB" sz="1800" dirty="0" smtClean="0">
                <a:solidFill>
                  <a:srgbClr val="002776"/>
                </a:solidFill>
              </a:rPr>
              <a:t>IASB meets the Insurance Working Group in London on 25-26 June</a:t>
            </a:r>
          </a:p>
          <a:p>
            <a:pPr marL="271463" lvl="1" indent="-269875">
              <a:spcAft>
                <a:spcPts val="1200"/>
              </a:spcAft>
              <a:defRPr/>
            </a:pPr>
            <a:r>
              <a:rPr lang="en-GB" sz="1800" dirty="0" smtClean="0">
                <a:solidFill>
                  <a:srgbClr val="002776"/>
                </a:solidFill>
              </a:rPr>
              <a:t>On 3 July IASB Staff publishes three staff papers on the </a:t>
            </a:r>
            <a:r>
              <a:rPr lang="en-GB" sz="1800" dirty="0"/>
              <a:t>definition of ‘insurance contracts’ and scope of the Insurance Contract Standard, the premium-allocation approach and non-insurance </a:t>
            </a:r>
            <a:r>
              <a:rPr lang="en-GB" sz="1800" dirty="0" smtClean="0"/>
              <a:t>components</a:t>
            </a:r>
          </a:p>
          <a:p>
            <a:pPr marL="271463" lvl="1" indent="-269875">
              <a:spcAft>
                <a:spcPts val="1200"/>
              </a:spcAft>
              <a:defRPr/>
            </a:pPr>
            <a:r>
              <a:rPr lang="en-GB" sz="1800" dirty="0" smtClean="0"/>
              <a:t>On 13 July SEC publishes its final </a:t>
            </a:r>
            <a:r>
              <a:rPr lang="en-GB" sz="1800" dirty="0"/>
              <a:t>staff report 'Work Plan for the Consideration of Incorporating IFRSs into the Financial Reporting System for U.S. </a:t>
            </a:r>
            <a:r>
              <a:rPr lang="en-GB" sz="1800" dirty="0" smtClean="0"/>
              <a:t>Issuers‘ – IASB Chairman comments “</a:t>
            </a:r>
            <a:r>
              <a:rPr lang="en-GB" sz="1800" dirty="0"/>
              <a:t>the era of convergence is coming to an </a:t>
            </a:r>
            <a:r>
              <a:rPr lang="en-GB" sz="1800" dirty="0" smtClean="0"/>
              <a:t>end”</a:t>
            </a:r>
          </a:p>
          <a:p>
            <a:pPr marL="271463" lvl="1" indent="-269875">
              <a:spcAft>
                <a:spcPts val="1200"/>
              </a:spcAft>
              <a:defRPr/>
            </a:pPr>
            <a:r>
              <a:rPr lang="en-GB" sz="1800" dirty="0" smtClean="0">
                <a:solidFill>
                  <a:srgbClr val="002776"/>
                </a:solidFill>
              </a:rPr>
              <a:t>No joint meetings on Insurance Contracts during the Boards activity on 16-20 July</a:t>
            </a:r>
          </a:p>
          <a:p>
            <a:pPr marL="271463" lvl="1" indent="-269875">
              <a:spcAft>
                <a:spcPts val="1200"/>
              </a:spcAft>
              <a:defRPr/>
            </a:pPr>
            <a:r>
              <a:rPr lang="en-GB" sz="1800" dirty="0" smtClean="0">
                <a:solidFill>
                  <a:srgbClr val="002776"/>
                </a:solidFill>
              </a:rPr>
              <a:t>On 19 July IASB decided not to extend the exemption from consolidation </a:t>
            </a:r>
            <a:r>
              <a:rPr lang="en-GB" sz="1800" dirty="0" smtClean="0">
                <a:solidFill>
                  <a:srgbClr val="002776"/>
                </a:solidFill>
              </a:rPr>
              <a:t>to insurance </a:t>
            </a:r>
            <a:r>
              <a:rPr lang="en-GB" sz="1800" dirty="0" smtClean="0">
                <a:solidFill>
                  <a:srgbClr val="002776"/>
                </a:solidFill>
              </a:rPr>
              <a:t>investment funds</a:t>
            </a:r>
            <a:endParaRPr lang="en-GB" sz="1800" dirty="0" smtClean="0">
              <a:solidFill>
                <a:srgbClr val="002776"/>
              </a:solidFill>
            </a:endParaRP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2</a:t>
            </a:fld>
            <a:endParaRPr lang="en-GB" dirty="0" smtClean="0"/>
          </a:p>
        </p:txBody>
      </p:sp>
      <p:sp>
        <p:nvSpPr>
          <p:cNvPr id="6" name="Footer Placeholder 10"/>
          <p:cNvSpPr>
            <a:spLocks noGrp="1"/>
          </p:cNvSpPr>
          <p:nvPr>
            <p:ph type="ftr" sz="quarter" idx="11"/>
          </p:nvPr>
        </p:nvSpPr>
        <p:spPr bwMode="auto">
          <a:noFill/>
          <a:ln>
            <a:miter lim="800000"/>
            <a:headEnd/>
            <a:tailEnd/>
          </a:ln>
        </p:spPr>
        <p:txBody>
          <a:bodyPr/>
          <a:lstStyle/>
          <a:p>
            <a:pPr defTabSz="955675"/>
            <a:r>
              <a:rPr lang="en-GB" dirty="0" smtClean="0"/>
              <a:t>IFRS 4 Phase II - Webcast </a:t>
            </a:r>
            <a:r>
              <a:rPr lang="en-GB" dirty="0" smtClean="0"/>
              <a:t>(July 2012)</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910786"/>
          </a:xfrm>
          <a:noFill/>
        </p:spPr>
        <p:txBody>
          <a:bodyPr/>
          <a:lstStyle/>
          <a:p>
            <a:pPr lvl="2"/>
            <a:r>
              <a:rPr lang="en-GB" sz="2400" dirty="0" smtClean="0"/>
              <a:t>Insurance Working Group on 25-26 June</a:t>
            </a:r>
            <a:br>
              <a:rPr lang="en-GB" sz="2400" dirty="0" smtClean="0"/>
            </a:br>
            <a:r>
              <a:rPr lang="en-GB" sz="2000" dirty="0" smtClean="0"/>
              <a:t>Feedback from constituents has been mixed</a:t>
            </a:r>
            <a:endParaRPr lang="en-GB" sz="2000" dirty="0" smtClean="0"/>
          </a:p>
        </p:txBody>
      </p:sp>
      <p:sp>
        <p:nvSpPr>
          <p:cNvPr id="14339" name="Rectangle 3"/>
          <p:cNvSpPr>
            <a:spLocks noGrp="1"/>
          </p:cNvSpPr>
          <p:nvPr>
            <p:ph idx="1"/>
          </p:nvPr>
        </p:nvSpPr>
        <p:spPr>
          <a:xfrm>
            <a:off x="451911" y="1303439"/>
            <a:ext cx="9123363" cy="4530631"/>
          </a:xfrm>
        </p:spPr>
        <p:txBody>
          <a:bodyPr/>
          <a:lstStyle/>
          <a:p>
            <a:pPr marL="358775" lvl="2" indent="-358775">
              <a:spcAft>
                <a:spcPts val="288"/>
              </a:spcAft>
              <a:buNone/>
            </a:pPr>
            <a:r>
              <a:rPr lang="en-GB" sz="1800" b="1" dirty="0" smtClean="0">
                <a:solidFill>
                  <a:srgbClr val="3C8A2E"/>
                </a:solidFill>
              </a:rPr>
              <a:t>Background</a:t>
            </a:r>
          </a:p>
          <a:p>
            <a:pPr marL="358775" lvl="2" indent="-358775">
              <a:spcAft>
                <a:spcPts val="288"/>
              </a:spcAft>
              <a:buFont typeface="Wingdings" pitchFamily="2" charset="2"/>
              <a:buChar char="§"/>
            </a:pPr>
            <a:r>
              <a:rPr lang="en-GB" sz="1800" dirty="0" smtClean="0"/>
              <a:t>The meeting was well attended with 21 members and alternates, 4 official observers, 10 IASB members and 1 FASB member</a:t>
            </a:r>
          </a:p>
          <a:p>
            <a:pPr marL="358775" lvl="2" indent="-358775">
              <a:spcAft>
                <a:spcPts val="288"/>
              </a:spcAft>
              <a:buFont typeface="Wingdings" pitchFamily="2" charset="2"/>
              <a:buChar char="§"/>
            </a:pPr>
            <a:r>
              <a:rPr lang="en-GB" sz="1800" dirty="0" smtClean="0"/>
              <a:t>The agenda focussed on three major areas:</a:t>
            </a:r>
          </a:p>
          <a:p>
            <a:pPr marL="549275" lvl="3" indent="-358775">
              <a:spcAft>
                <a:spcPts val="288"/>
              </a:spcAft>
              <a:buFont typeface="+mj-lt"/>
              <a:buAutoNum type="arabicPeriod"/>
            </a:pPr>
            <a:r>
              <a:rPr lang="en-GB" sz="1600" dirty="0" smtClean="0"/>
              <a:t>Discussion of progress to date</a:t>
            </a:r>
          </a:p>
          <a:p>
            <a:pPr marL="549275" lvl="3" indent="-358775">
              <a:spcAft>
                <a:spcPts val="288"/>
              </a:spcAft>
              <a:buFont typeface="+mj-lt"/>
              <a:buAutoNum type="arabicPeriod"/>
            </a:pPr>
            <a:r>
              <a:rPr lang="en-GB" sz="1600" dirty="0" smtClean="0"/>
              <a:t>Collect feedback on tentative decisions on the PAA, the OCI solution, unbundling and the scope of the new standard</a:t>
            </a:r>
          </a:p>
          <a:p>
            <a:pPr marL="549275" lvl="3" indent="-358775">
              <a:spcAft>
                <a:spcPts val="288"/>
              </a:spcAft>
              <a:buFont typeface="+mj-lt"/>
              <a:buAutoNum type="arabicPeriod"/>
            </a:pPr>
            <a:r>
              <a:rPr lang="en-GB" sz="1600" dirty="0" smtClean="0"/>
              <a:t>Seek views on the few remaining issues for discussion: adjusting the residual margin for changes in estimate, using “earned premiums” to present volume/revenue and transition balance sheet</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3</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t>
            </a:r>
            <a:r>
              <a:rPr lang="en-GB" dirty="0" smtClean="0"/>
              <a:t>(July 2012)</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910786"/>
          </a:xfrm>
          <a:noFill/>
        </p:spPr>
        <p:txBody>
          <a:bodyPr/>
          <a:lstStyle/>
          <a:p>
            <a:pPr lvl="2"/>
            <a:r>
              <a:rPr lang="en-GB" sz="2400" dirty="0" smtClean="0"/>
              <a:t>Insurance Working Group on 25-26 June</a:t>
            </a:r>
            <a:br>
              <a:rPr lang="en-GB" sz="2400" dirty="0" smtClean="0"/>
            </a:br>
            <a:r>
              <a:rPr lang="en-GB" sz="2000" dirty="0" smtClean="0"/>
              <a:t>Feedback from constituents has been mixed (cont.)</a:t>
            </a:r>
            <a:endParaRPr lang="en-GB" sz="2000" dirty="0" smtClean="0"/>
          </a:p>
        </p:txBody>
      </p:sp>
      <p:sp>
        <p:nvSpPr>
          <p:cNvPr id="14339" name="Rectangle 3"/>
          <p:cNvSpPr>
            <a:spLocks noGrp="1"/>
          </p:cNvSpPr>
          <p:nvPr>
            <p:ph idx="1"/>
          </p:nvPr>
        </p:nvSpPr>
        <p:spPr>
          <a:xfrm>
            <a:off x="451911" y="1303439"/>
            <a:ext cx="9123363" cy="4530631"/>
          </a:xfrm>
        </p:spPr>
        <p:txBody>
          <a:bodyPr/>
          <a:lstStyle/>
          <a:p>
            <a:pPr marL="358775" lvl="2" indent="-358775">
              <a:spcAft>
                <a:spcPts val="288"/>
              </a:spcAft>
              <a:buNone/>
            </a:pPr>
            <a:r>
              <a:rPr lang="en-GB" sz="1800" b="1" dirty="0" smtClean="0">
                <a:solidFill>
                  <a:srgbClr val="3C8A2E"/>
                </a:solidFill>
              </a:rPr>
              <a:t>Progress to date and specific feedback</a:t>
            </a:r>
            <a:endParaRPr lang="en-GB" sz="1800" b="1" dirty="0" smtClean="0">
              <a:solidFill>
                <a:srgbClr val="3C8A2E"/>
              </a:solidFill>
            </a:endParaRPr>
          </a:p>
          <a:p>
            <a:pPr marL="358775" lvl="2" indent="-358775">
              <a:spcAft>
                <a:spcPts val="288"/>
              </a:spcAft>
              <a:buFont typeface="Wingdings" pitchFamily="2" charset="2"/>
              <a:buChar char="§"/>
            </a:pPr>
            <a:r>
              <a:rPr lang="en-GB" sz="1800" dirty="0" smtClean="0"/>
              <a:t>Universal disappointment was expressed on the recurring signs that the Boards will not be capable of achieve convergence in this project</a:t>
            </a:r>
          </a:p>
          <a:p>
            <a:pPr marL="358775" lvl="2" indent="-358775">
              <a:spcAft>
                <a:spcPts val="288"/>
              </a:spcAft>
              <a:buFont typeface="Wingdings" pitchFamily="2" charset="2"/>
              <a:buChar char="§"/>
            </a:pPr>
            <a:r>
              <a:rPr lang="en-GB" sz="1800" dirty="0" smtClean="0"/>
              <a:t>An Economist Intelligence Unit survey for Deloitte released on 16 July confirmed the desire for a global standard based on over 200 insurance finance executives interviewed</a:t>
            </a:r>
          </a:p>
          <a:p>
            <a:pPr marL="358775" lvl="2" indent="-358775">
              <a:spcAft>
                <a:spcPts val="288"/>
              </a:spcAft>
              <a:buFont typeface="Wingdings" pitchFamily="2" charset="2"/>
              <a:buChar char="§"/>
            </a:pPr>
            <a:r>
              <a:rPr lang="en-GB" sz="1800" dirty="0" smtClean="0"/>
              <a:t>The PAA decisions were welcomed</a:t>
            </a:r>
            <a:endParaRPr lang="en-GB" sz="1600" dirty="0"/>
          </a:p>
          <a:p>
            <a:pPr marL="352425" lvl="1" indent="-352425">
              <a:spcAft>
                <a:spcPts val="288"/>
              </a:spcAft>
            </a:pPr>
            <a:r>
              <a:rPr lang="en-GB" sz="1800" dirty="0" smtClean="0"/>
              <a:t>The OCI solution was welcomed as far as the fact that the Boards demonstrated their willingness to listen to constituents</a:t>
            </a:r>
          </a:p>
          <a:p>
            <a:pPr marL="352425" lvl="1" indent="-352425">
              <a:spcAft>
                <a:spcPts val="288"/>
              </a:spcAft>
            </a:pPr>
            <a:r>
              <a:rPr lang="en-GB" sz="1800" dirty="0" smtClean="0"/>
              <a:t>Concerns were raised for the lack of symmetry between assets and liabilities and the restriction of the FVOCI to debt instruments</a:t>
            </a:r>
          </a:p>
          <a:p>
            <a:pPr marL="352425" lvl="1" indent="-352425">
              <a:spcAft>
                <a:spcPts val="288"/>
              </a:spcAft>
            </a:pPr>
            <a:r>
              <a:rPr lang="en-GB" sz="1800" dirty="0" smtClean="0"/>
              <a:t>Unbundling decisions were welcomed but with concerns on the lack of clarity on the disaggregation of investment components for presentation</a:t>
            </a:r>
          </a:p>
          <a:p>
            <a:pPr marL="352425" lvl="1" indent="-352425">
              <a:spcAft>
                <a:spcPts val="288"/>
              </a:spcAft>
            </a:pPr>
            <a:r>
              <a:rPr lang="en-GB" sz="1800" dirty="0" smtClean="0"/>
              <a:t>Scope decisions were welcomed</a:t>
            </a:r>
            <a:endParaRPr lang="en-GB" sz="2000" dirty="0" smtClean="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4</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t>
            </a:r>
            <a:r>
              <a:rPr lang="en-GB" dirty="0" smtClean="0"/>
              <a:t>(July 2012)</a:t>
            </a:r>
            <a:endParaRPr lang="en-US" dirty="0" smtClean="0"/>
          </a:p>
        </p:txBody>
      </p:sp>
    </p:spTree>
    <p:extLst>
      <p:ext uri="{BB962C8B-B14F-4D97-AF65-F5344CB8AC3E}">
        <p14:creationId xmlns:p14="http://schemas.microsoft.com/office/powerpoint/2010/main" val="607234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910786"/>
          </a:xfrm>
          <a:noFill/>
        </p:spPr>
        <p:txBody>
          <a:bodyPr/>
          <a:lstStyle/>
          <a:p>
            <a:pPr lvl="2"/>
            <a:r>
              <a:rPr lang="en-GB" sz="2400" dirty="0" smtClean="0"/>
              <a:t>Insurance Working Group on 25-26 June</a:t>
            </a:r>
            <a:br>
              <a:rPr lang="en-GB" sz="2400" dirty="0" smtClean="0"/>
            </a:br>
            <a:r>
              <a:rPr lang="en-GB" sz="2000" dirty="0" smtClean="0"/>
              <a:t>Feedback from constituents has been mixed (cont.)</a:t>
            </a:r>
            <a:endParaRPr lang="en-GB" sz="2000" dirty="0" smtClean="0"/>
          </a:p>
        </p:txBody>
      </p:sp>
      <p:sp>
        <p:nvSpPr>
          <p:cNvPr id="14339" name="Rectangle 3"/>
          <p:cNvSpPr>
            <a:spLocks noGrp="1"/>
          </p:cNvSpPr>
          <p:nvPr>
            <p:ph idx="1"/>
          </p:nvPr>
        </p:nvSpPr>
        <p:spPr>
          <a:xfrm>
            <a:off x="451911" y="1303439"/>
            <a:ext cx="9123363" cy="4530631"/>
          </a:xfrm>
        </p:spPr>
        <p:txBody>
          <a:bodyPr/>
          <a:lstStyle/>
          <a:p>
            <a:pPr marL="358775" lvl="2" indent="-358775">
              <a:spcAft>
                <a:spcPts val="288"/>
              </a:spcAft>
              <a:buNone/>
            </a:pPr>
            <a:r>
              <a:rPr lang="en-GB" sz="1800" b="1" dirty="0" smtClean="0">
                <a:solidFill>
                  <a:srgbClr val="3C8A2E"/>
                </a:solidFill>
              </a:rPr>
              <a:t>Input to the remaining open items</a:t>
            </a:r>
            <a:endParaRPr lang="en-GB" sz="1800" b="1" dirty="0" smtClean="0">
              <a:solidFill>
                <a:srgbClr val="3C8A2E"/>
              </a:solidFill>
            </a:endParaRPr>
          </a:p>
          <a:p>
            <a:pPr marL="358775" lvl="2" indent="-358775">
              <a:spcAft>
                <a:spcPts val="288"/>
              </a:spcAft>
              <a:buFont typeface="Wingdings" pitchFamily="2" charset="2"/>
              <a:buChar char="§"/>
            </a:pPr>
            <a:r>
              <a:rPr lang="en-GB" sz="1800" dirty="0" smtClean="0"/>
              <a:t>Universal support to </a:t>
            </a:r>
            <a:r>
              <a:rPr lang="en-GB" sz="1800" b="1" dirty="0" smtClean="0"/>
              <a:t>unlocking the residual margin</a:t>
            </a:r>
            <a:r>
              <a:rPr lang="en-GB" sz="1800" dirty="0" smtClean="0"/>
              <a:t> for changes in estimate</a:t>
            </a:r>
          </a:p>
          <a:p>
            <a:pPr marL="358775" lvl="2" indent="-358775">
              <a:spcAft>
                <a:spcPts val="288"/>
              </a:spcAft>
              <a:buFont typeface="Wingdings" pitchFamily="2" charset="2"/>
              <a:buChar char="§"/>
            </a:pPr>
            <a:r>
              <a:rPr lang="en-GB" sz="1800" dirty="0" smtClean="0"/>
              <a:t>A number of IWG members made a</a:t>
            </a:r>
            <a:r>
              <a:rPr lang="en-GB" sz="1800" dirty="0" smtClean="0"/>
              <a:t> plea to extend it also to changes in the risk adjustment and discount rate</a:t>
            </a:r>
          </a:p>
          <a:p>
            <a:pPr marL="358775" lvl="2" indent="-358775">
              <a:spcAft>
                <a:spcPts val="288"/>
              </a:spcAft>
              <a:buFont typeface="Wingdings" pitchFamily="2" charset="2"/>
              <a:buChar char="§"/>
            </a:pPr>
            <a:endParaRPr lang="en-GB" sz="1800" dirty="0" smtClean="0"/>
          </a:p>
          <a:p>
            <a:pPr marL="358775" lvl="2" indent="-358775">
              <a:spcAft>
                <a:spcPts val="288"/>
              </a:spcAft>
              <a:buFont typeface="Wingdings" pitchFamily="2" charset="2"/>
              <a:buChar char="§"/>
            </a:pPr>
            <a:r>
              <a:rPr lang="en-GB" sz="1800" dirty="0" smtClean="0"/>
              <a:t>Acknowledgement that a </a:t>
            </a:r>
            <a:r>
              <a:rPr lang="en-GB" sz="1800" b="1" dirty="0" smtClean="0"/>
              <a:t>volume based “top line”</a:t>
            </a:r>
            <a:r>
              <a:rPr lang="en-GB" sz="1800" dirty="0" smtClean="0"/>
              <a:t> is necessary</a:t>
            </a:r>
          </a:p>
          <a:p>
            <a:pPr marL="358775" lvl="2" indent="-358775">
              <a:spcAft>
                <a:spcPts val="288"/>
              </a:spcAft>
              <a:buFont typeface="Wingdings" pitchFamily="2" charset="2"/>
              <a:buChar char="§"/>
            </a:pPr>
            <a:r>
              <a:rPr lang="en-GB" sz="1800" dirty="0" smtClean="0"/>
              <a:t>Concerns that the “earned premium” would impose higher costs than the benefits it would provide</a:t>
            </a:r>
          </a:p>
          <a:p>
            <a:pPr marL="358775" lvl="2" indent="-358775">
              <a:spcAft>
                <a:spcPts val="288"/>
              </a:spcAft>
              <a:buFont typeface="Wingdings" pitchFamily="2" charset="2"/>
              <a:buChar char="§"/>
            </a:pPr>
            <a:r>
              <a:rPr lang="en-GB" sz="1800" dirty="0" smtClean="0"/>
              <a:t>No universal view emerged from the debate</a:t>
            </a:r>
          </a:p>
          <a:p>
            <a:pPr marL="358775" lvl="2" indent="-358775">
              <a:spcAft>
                <a:spcPts val="288"/>
              </a:spcAft>
              <a:buFont typeface="Wingdings" pitchFamily="2" charset="2"/>
              <a:buChar char="§"/>
            </a:pPr>
            <a:r>
              <a:rPr lang="en-GB" sz="1800" dirty="0" smtClean="0"/>
              <a:t>Margin approach was noted as useful and to be retained whatever the conclusion on the “top line”</a:t>
            </a:r>
          </a:p>
          <a:p>
            <a:pPr marL="358775" lvl="2" indent="-358775">
              <a:spcAft>
                <a:spcPts val="288"/>
              </a:spcAft>
              <a:buFont typeface="Wingdings" pitchFamily="2" charset="2"/>
              <a:buChar char="§"/>
            </a:pPr>
            <a:endParaRPr lang="en-GB" sz="1800" dirty="0"/>
          </a:p>
          <a:p>
            <a:pPr marL="358775" lvl="2" indent="-358775">
              <a:spcAft>
                <a:spcPts val="288"/>
              </a:spcAft>
              <a:buFont typeface="Wingdings" pitchFamily="2" charset="2"/>
              <a:buChar char="§"/>
            </a:pPr>
            <a:r>
              <a:rPr lang="en-GB" sz="1800" b="1" dirty="0" smtClean="0"/>
              <a:t>Opening residual margin balance</a:t>
            </a:r>
            <a:r>
              <a:rPr lang="en-GB" sz="1800" dirty="0" smtClean="0"/>
              <a:t> was universally demanded</a:t>
            </a:r>
          </a:p>
          <a:p>
            <a:pPr marL="358775" lvl="2" indent="-358775">
              <a:spcAft>
                <a:spcPts val="288"/>
              </a:spcAft>
              <a:buFont typeface="Wingdings" pitchFamily="2" charset="2"/>
              <a:buChar char="§"/>
            </a:pPr>
            <a:r>
              <a:rPr lang="en-GB" sz="1800" dirty="0" smtClean="0"/>
              <a:t>Other than acknowledging full retrospective restatements no common suggestions emerged</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5</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t>
            </a:r>
            <a:r>
              <a:rPr lang="en-GB" dirty="0" smtClean="0"/>
              <a:t>(July 2012)</a:t>
            </a:r>
            <a:endParaRPr lang="en-US" dirty="0" smtClean="0"/>
          </a:p>
        </p:txBody>
      </p:sp>
    </p:spTree>
    <p:extLst>
      <p:ext uri="{BB962C8B-B14F-4D97-AF65-F5344CB8AC3E}">
        <p14:creationId xmlns:p14="http://schemas.microsoft.com/office/powerpoint/2010/main" val="704439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400" dirty="0" smtClean="0"/>
              <a:t>New Staff papers released and other opportunities to comment</a:t>
            </a:r>
            <a:r>
              <a:rPr lang="en-GB" sz="2000" dirty="0" smtClean="0"/>
              <a:t> Staff papers published on 3 July</a:t>
            </a:r>
            <a:endParaRPr lang="en-GB" sz="2000" dirty="0" smtClean="0"/>
          </a:p>
        </p:txBody>
      </p:sp>
      <p:sp>
        <p:nvSpPr>
          <p:cNvPr id="14339" name="Rectangle 3"/>
          <p:cNvSpPr>
            <a:spLocks noGrp="1"/>
          </p:cNvSpPr>
          <p:nvPr>
            <p:ph idx="1"/>
          </p:nvPr>
        </p:nvSpPr>
        <p:spPr>
          <a:xfrm>
            <a:off x="282581" y="1310639"/>
            <a:ext cx="9123363" cy="4929823"/>
          </a:xfrm>
        </p:spPr>
        <p:txBody>
          <a:bodyPr/>
          <a:lstStyle/>
          <a:p>
            <a:pPr marL="488950" lvl="2" indent="-303213">
              <a:spcAft>
                <a:spcPct val="25000"/>
              </a:spcAft>
              <a:buFont typeface="Wingdings" pitchFamily="2" charset="2"/>
              <a:buChar char="§"/>
              <a:defRPr/>
            </a:pPr>
            <a:r>
              <a:rPr lang="en-GB" sz="1800" dirty="0" smtClean="0"/>
              <a:t>Three new staff papers released</a:t>
            </a:r>
          </a:p>
          <a:p>
            <a:pPr marL="528637" lvl="2" indent="-342900">
              <a:spcAft>
                <a:spcPct val="25000"/>
              </a:spcAft>
              <a:buFont typeface="+mj-lt"/>
              <a:buAutoNum type="arabicPeriod"/>
              <a:defRPr/>
            </a:pPr>
            <a:r>
              <a:rPr lang="en-GB" sz="1800" dirty="0" smtClean="0"/>
              <a:t>Feedback on the definition </a:t>
            </a:r>
            <a:r>
              <a:rPr lang="en-GB" sz="1800" dirty="0"/>
              <a:t>of an insurance contract and the scope of the insurance contracts </a:t>
            </a:r>
            <a:r>
              <a:rPr lang="en-GB" sz="1800" dirty="0" smtClean="0"/>
              <a:t>standard</a:t>
            </a:r>
          </a:p>
          <a:p>
            <a:pPr marL="528637" lvl="2" indent="-342900">
              <a:spcAft>
                <a:spcPct val="25000"/>
              </a:spcAft>
              <a:buFont typeface="+mj-lt"/>
              <a:buAutoNum type="arabicPeriod"/>
              <a:defRPr/>
            </a:pPr>
            <a:r>
              <a:rPr lang="en-GB" sz="1800" dirty="0"/>
              <a:t>Feedback on the premium-allocation approach decisions</a:t>
            </a:r>
          </a:p>
          <a:p>
            <a:pPr marL="528637" lvl="2" indent="-342900">
              <a:spcAft>
                <a:spcPct val="25000"/>
              </a:spcAft>
              <a:buFont typeface="+mj-lt"/>
              <a:buAutoNum type="arabicPeriod"/>
              <a:defRPr/>
            </a:pPr>
            <a:r>
              <a:rPr lang="en-GB" sz="1800" dirty="0" smtClean="0"/>
              <a:t>Feedback </a:t>
            </a:r>
            <a:r>
              <a:rPr lang="en-GB" sz="1800" dirty="0"/>
              <a:t>on the Non-Insurance Components</a:t>
            </a:r>
          </a:p>
          <a:p>
            <a:pPr marL="528637" lvl="2" indent="-342900">
              <a:spcAft>
                <a:spcPct val="25000"/>
              </a:spcAft>
              <a:buFont typeface="Wingdings" pitchFamily="2" charset="2"/>
              <a:buChar char="§"/>
              <a:defRPr/>
            </a:pPr>
            <a:r>
              <a:rPr lang="en-GB" sz="1800" dirty="0" smtClean="0"/>
              <a:t>Each paper is structured in three columns</a:t>
            </a:r>
          </a:p>
          <a:p>
            <a:pPr marL="719137" lvl="3" indent="-342900">
              <a:spcAft>
                <a:spcPct val="25000"/>
              </a:spcAft>
              <a:defRPr/>
            </a:pPr>
            <a:r>
              <a:rPr lang="en-GB" sz="1600" dirty="0" smtClean="0"/>
              <a:t>Proposal in the ED</a:t>
            </a:r>
          </a:p>
          <a:p>
            <a:pPr marL="719137" lvl="3" indent="-342900">
              <a:spcAft>
                <a:spcPct val="25000"/>
              </a:spcAft>
              <a:defRPr/>
            </a:pPr>
            <a:r>
              <a:rPr lang="en-GB" sz="1600" dirty="0" smtClean="0"/>
              <a:t>Respondents’ comments</a:t>
            </a:r>
          </a:p>
          <a:p>
            <a:pPr marL="719137" lvl="3" indent="-342900">
              <a:spcAft>
                <a:spcPct val="25000"/>
              </a:spcAft>
              <a:defRPr/>
            </a:pPr>
            <a:r>
              <a:rPr lang="en-GB" sz="1600" dirty="0" smtClean="0"/>
              <a:t>Our response (IASB Staff)</a:t>
            </a:r>
          </a:p>
          <a:p>
            <a:pPr marL="528637" lvl="2" indent="-342900">
              <a:spcAft>
                <a:spcPct val="25000"/>
              </a:spcAft>
              <a:buFont typeface="Wingdings" pitchFamily="2" charset="2"/>
              <a:buChar char="§"/>
              <a:defRPr/>
            </a:pPr>
            <a:r>
              <a:rPr lang="en-GB" sz="1800" dirty="0" smtClean="0"/>
              <a:t>The IASB members have not reviewed or approved these papers</a:t>
            </a:r>
          </a:p>
          <a:p>
            <a:pPr marL="528637" lvl="2" indent="-342900">
              <a:spcAft>
                <a:spcPct val="25000"/>
              </a:spcAft>
              <a:buFont typeface="Wingdings" pitchFamily="2" charset="2"/>
              <a:buChar char="§"/>
              <a:defRPr/>
            </a:pPr>
            <a:r>
              <a:rPr lang="en-GB" sz="1800" dirty="0" smtClean="0"/>
              <a:t>At the IWG the IASB Staff welcomed comments on all the “Reporting Back” papers which cover the three above as well as one on the use of OCI for insurance liabilities</a:t>
            </a:r>
          </a:p>
          <a:p>
            <a:pPr marL="528637" lvl="2" indent="-342900">
              <a:spcAft>
                <a:spcPct val="25000"/>
              </a:spcAft>
              <a:buFont typeface="Wingdings" pitchFamily="2" charset="2"/>
              <a:buChar char="§"/>
              <a:defRPr/>
            </a:pPr>
            <a:r>
              <a:rPr lang="en-GB" sz="1800" dirty="0" smtClean="0"/>
              <a:t>Deloitte Global IFRS Insurance Leader has commented to the previous papers and intends to comment on the new set</a:t>
            </a:r>
            <a:endParaRPr lang="en-GB" sz="1800" dirty="0" smtClean="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6</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t>
            </a:r>
            <a:r>
              <a:rPr lang="en-GB" dirty="0" smtClean="0"/>
              <a:t>(July 2012)</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400" dirty="0" smtClean="0"/>
              <a:t>SEC Final Report on IFRS adoption for US Domestic Issuers</a:t>
            </a:r>
            <a:br>
              <a:rPr lang="en-GB" sz="2400" dirty="0" smtClean="0"/>
            </a:br>
            <a:r>
              <a:rPr lang="en-GB" sz="2000" dirty="0" smtClean="0"/>
              <a:t>No recommendation for a future SEC policy</a:t>
            </a:r>
            <a:endParaRPr lang="en-GB" sz="2000" dirty="0" smtClean="0"/>
          </a:p>
        </p:txBody>
      </p:sp>
      <p:sp>
        <p:nvSpPr>
          <p:cNvPr id="14339" name="Rectangle 3"/>
          <p:cNvSpPr>
            <a:spLocks noGrp="1"/>
          </p:cNvSpPr>
          <p:nvPr>
            <p:ph idx="1"/>
          </p:nvPr>
        </p:nvSpPr>
        <p:spPr>
          <a:xfrm>
            <a:off x="282581" y="1310639"/>
            <a:ext cx="9123363" cy="4929823"/>
          </a:xfrm>
        </p:spPr>
        <p:txBody>
          <a:bodyPr/>
          <a:lstStyle/>
          <a:p>
            <a:pPr marL="488950" lvl="2" indent="-303213">
              <a:spcAft>
                <a:spcPct val="25000"/>
              </a:spcAft>
              <a:buFont typeface="Wingdings" pitchFamily="2" charset="2"/>
              <a:buChar char="§"/>
              <a:defRPr/>
            </a:pPr>
            <a:r>
              <a:rPr lang="en-GB" sz="1800" dirty="0"/>
              <a:t>The report marks the culmination of the work the SEC directed the staff to perform in relation to the work plan that the SEC initiated in February </a:t>
            </a:r>
            <a:r>
              <a:rPr lang="en-GB" sz="1800" dirty="0" smtClean="0"/>
              <a:t>2010</a:t>
            </a:r>
          </a:p>
          <a:p>
            <a:pPr marL="488950" lvl="2" indent="-303213">
              <a:spcAft>
                <a:spcPct val="25000"/>
              </a:spcAft>
              <a:buFont typeface="Wingdings" pitchFamily="2" charset="2"/>
              <a:buChar char="§"/>
              <a:defRPr/>
            </a:pPr>
            <a:r>
              <a:rPr lang="en-GB" sz="1800" dirty="0"/>
              <a:t>The purpose of the work plan was to consider specific areas and factors that would be relevant to the SEC as to whether, when and how to incorporate IFRS into the U.S. financial reporting </a:t>
            </a:r>
            <a:r>
              <a:rPr lang="en-GB" sz="1800" dirty="0" smtClean="0"/>
              <a:t>system</a:t>
            </a:r>
          </a:p>
          <a:p>
            <a:pPr marL="488950" lvl="2" indent="-303213">
              <a:spcAft>
                <a:spcPct val="25000"/>
              </a:spcAft>
              <a:buFont typeface="Wingdings" pitchFamily="2" charset="2"/>
              <a:buChar char="§"/>
              <a:defRPr/>
            </a:pPr>
            <a:r>
              <a:rPr lang="en-GB" sz="1800" dirty="0" smtClean="0"/>
              <a:t>The final report noted that the gap that IFRS needs to close a greater gap than US GAAP to cover underdeveloped areas (e.g. insurance)</a:t>
            </a:r>
          </a:p>
          <a:p>
            <a:pPr marL="488950" lvl="2" indent="-303213">
              <a:spcAft>
                <a:spcPct val="25000"/>
              </a:spcAft>
              <a:buFont typeface="Wingdings" pitchFamily="2" charset="2"/>
              <a:buChar char="§"/>
              <a:defRPr/>
            </a:pPr>
            <a:r>
              <a:rPr lang="en-GB" sz="1800" dirty="0" smtClean="0"/>
              <a:t>The report noted that IFRS Interpretations are not as timely at reducing diversity in practice</a:t>
            </a:r>
          </a:p>
          <a:p>
            <a:pPr marL="488950" lvl="2" indent="-303213">
              <a:spcAft>
                <a:spcPct val="25000"/>
              </a:spcAft>
              <a:buFont typeface="Wingdings" pitchFamily="2" charset="2"/>
              <a:buChar char="§"/>
              <a:defRPr/>
            </a:pPr>
            <a:r>
              <a:rPr lang="en-GB" sz="1800" dirty="0" smtClean="0"/>
              <a:t>The report covers a number of institutional areas:</a:t>
            </a:r>
          </a:p>
          <a:p>
            <a:pPr marL="679450" lvl="3" indent="-303213">
              <a:spcAft>
                <a:spcPct val="25000"/>
              </a:spcAft>
              <a:defRPr/>
            </a:pPr>
            <a:r>
              <a:rPr lang="en-GB" sz="1600" dirty="0" smtClean="0"/>
              <a:t>The IASB relationship with national standard setters is not formalised yet</a:t>
            </a:r>
          </a:p>
          <a:p>
            <a:pPr marL="679450" lvl="3" indent="-303213">
              <a:spcAft>
                <a:spcPct val="25000"/>
              </a:spcAft>
              <a:defRPr/>
            </a:pPr>
            <a:r>
              <a:rPr lang="en-GB" sz="1600" dirty="0" smtClean="0"/>
              <a:t>Absence of a global enforcement system for IFRS</a:t>
            </a:r>
          </a:p>
          <a:p>
            <a:pPr marL="679450" lvl="3" indent="-303213">
              <a:spcAft>
                <a:spcPct val="25000"/>
              </a:spcAft>
              <a:defRPr/>
            </a:pPr>
            <a:r>
              <a:rPr lang="en-GB" sz="1600" dirty="0" smtClean="0"/>
              <a:t>IASB governance is independent but a US endorsement system may be necessary</a:t>
            </a:r>
          </a:p>
          <a:p>
            <a:pPr marL="679450" lvl="3" indent="-303213">
              <a:spcAft>
                <a:spcPct val="25000"/>
              </a:spcAft>
              <a:defRPr/>
            </a:pPr>
            <a:r>
              <a:rPr lang="en-GB" sz="1600" dirty="0" smtClean="0"/>
              <a:t>IASB funding is concentrated</a:t>
            </a:r>
          </a:p>
          <a:p>
            <a:pPr marL="679450" lvl="3" indent="-303213">
              <a:spcAft>
                <a:spcPct val="25000"/>
              </a:spcAft>
              <a:defRPr/>
            </a:pPr>
            <a:r>
              <a:rPr lang="en-GB" sz="1600" dirty="0" smtClean="0"/>
              <a:t>Uniform education of investors is not in place yet</a:t>
            </a:r>
            <a:endParaRPr lang="en-GB" sz="1600" dirty="0" smtClean="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7</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t>
            </a:r>
            <a:r>
              <a:rPr lang="en-GB" dirty="0" smtClean="0"/>
              <a:t>(July 2012)</a:t>
            </a:r>
            <a:endParaRPr lang="en-US" dirty="0" smtClean="0"/>
          </a:p>
        </p:txBody>
      </p:sp>
    </p:spTree>
    <p:extLst>
      <p:ext uri="{BB962C8B-B14F-4D97-AF65-F5344CB8AC3E}">
        <p14:creationId xmlns:p14="http://schemas.microsoft.com/office/powerpoint/2010/main" val="3456072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400" dirty="0" smtClean="0"/>
              <a:t>SEC Final Report on IFRS adoption for US Domestic Issuers</a:t>
            </a:r>
            <a:br>
              <a:rPr lang="en-GB" sz="2400" dirty="0" smtClean="0"/>
            </a:br>
            <a:r>
              <a:rPr lang="en-GB" sz="2000" dirty="0" smtClean="0"/>
              <a:t>No recommendation for a future SEC policy (cont.)</a:t>
            </a:r>
            <a:endParaRPr lang="en-GB" sz="2000" dirty="0" smtClean="0"/>
          </a:p>
        </p:txBody>
      </p:sp>
      <p:sp>
        <p:nvSpPr>
          <p:cNvPr id="14339" name="Rectangle 3"/>
          <p:cNvSpPr>
            <a:spLocks noGrp="1"/>
          </p:cNvSpPr>
          <p:nvPr>
            <p:ph idx="1"/>
          </p:nvPr>
        </p:nvSpPr>
        <p:spPr>
          <a:xfrm>
            <a:off x="282581" y="1310639"/>
            <a:ext cx="9123363" cy="4929823"/>
          </a:xfrm>
        </p:spPr>
        <p:txBody>
          <a:bodyPr/>
          <a:lstStyle/>
          <a:p>
            <a:pPr marL="488950" lvl="2" indent="-303213">
              <a:spcAft>
                <a:spcPct val="25000"/>
              </a:spcAft>
              <a:buFont typeface="Wingdings" pitchFamily="2" charset="2"/>
              <a:buChar char="§"/>
              <a:defRPr/>
            </a:pPr>
            <a:r>
              <a:rPr lang="en-GB" sz="1800" dirty="0"/>
              <a:t>What may be most interesting is not what the final staff report is, but rather what it </a:t>
            </a:r>
            <a:r>
              <a:rPr lang="en-GB" sz="1800" dirty="0" smtClean="0"/>
              <a:t>isn’t</a:t>
            </a:r>
          </a:p>
          <a:p>
            <a:pPr marL="488950" lvl="2" indent="-303213">
              <a:spcAft>
                <a:spcPct val="25000"/>
              </a:spcAft>
              <a:buFont typeface="Wingdings" pitchFamily="2" charset="2"/>
              <a:buChar char="§"/>
              <a:defRPr/>
            </a:pPr>
            <a:r>
              <a:rPr lang="en-GB" sz="1800" dirty="0" smtClean="0"/>
              <a:t>The </a:t>
            </a:r>
            <a:r>
              <a:rPr lang="en-GB" sz="1800" dirty="0"/>
              <a:t>final staff report does not include a staff recommendation nor does it provide a sense as to what the Commissions’ next steps may be in relation to </a:t>
            </a:r>
            <a:r>
              <a:rPr lang="en-GB" sz="1800" dirty="0" smtClean="0"/>
              <a:t>IFRS</a:t>
            </a:r>
          </a:p>
          <a:p>
            <a:pPr marL="488950" lvl="2" indent="-303213">
              <a:spcAft>
                <a:spcPct val="25000"/>
              </a:spcAft>
              <a:buFont typeface="Wingdings" pitchFamily="2" charset="2"/>
              <a:buChar char="§"/>
              <a:defRPr/>
            </a:pPr>
            <a:r>
              <a:rPr lang="en-GB" sz="1800" dirty="0" smtClean="0"/>
              <a:t>The report explains that work </a:t>
            </a:r>
            <a:r>
              <a:rPr lang="en-GB" sz="1800" dirty="0"/>
              <a:t>plan </a:t>
            </a:r>
            <a:r>
              <a:rPr lang="en-GB" sz="1800" dirty="0" smtClean="0"/>
              <a:t>“</a:t>
            </a:r>
            <a:r>
              <a:rPr lang="en-GB" sz="1800" dirty="0"/>
              <a:t>did not set out to answer the fundamental question of whether transitioning to IFRS is in the best interests of the U.S. securities markets generally and U.S. investors specifically.”</a:t>
            </a:r>
          </a:p>
          <a:p>
            <a:pPr marL="488950" lvl="2" indent="-303213">
              <a:spcAft>
                <a:spcPct val="25000"/>
              </a:spcAft>
              <a:buFont typeface="Wingdings" pitchFamily="2" charset="2"/>
              <a:buChar char="§"/>
              <a:defRPr/>
            </a:pPr>
            <a:r>
              <a:rPr lang="en-GB" sz="1800" dirty="0" smtClean="0"/>
              <a:t>Although </a:t>
            </a:r>
            <a:r>
              <a:rPr lang="en-GB" sz="1800" dirty="0"/>
              <a:t>the work plan is now completed, the final staff report acknowledges </a:t>
            </a:r>
            <a:r>
              <a:rPr lang="en-GB" sz="1800" dirty="0" smtClean="0"/>
              <a:t>that</a:t>
            </a:r>
          </a:p>
          <a:p>
            <a:pPr marL="185737" lvl="2" indent="0" algn="ctr">
              <a:spcAft>
                <a:spcPct val="25000"/>
              </a:spcAft>
              <a:buNone/>
              <a:defRPr/>
            </a:pPr>
            <a:r>
              <a:rPr lang="en-GB" sz="1800" i="1" dirty="0" smtClean="0"/>
              <a:t>“additional </a:t>
            </a:r>
            <a:r>
              <a:rPr lang="en-GB" sz="1800" i="1" dirty="0"/>
              <a:t>analysis and consideration of this threshold policy question is necessary before any decision by the Commission concerning the incorporation of IFRS into the financial reporting system for U.S. issuers can occur</a:t>
            </a:r>
            <a:r>
              <a:rPr lang="en-GB" sz="1800" i="1" dirty="0" smtClean="0"/>
              <a:t>.”</a:t>
            </a:r>
          </a:p>
          <a:p>
            <a:pPr marL="488950" lvl="2" indent="-303213">
              <a:spcAft>
                <a:spcPct val="25000"/>
              </a:spcAft>
              <a:buFont typeface="Wingdings" pitchFamily="2" charset="2"/>
              <a:buChar char="§"/>
              <a:defRPr/>
            </a:pPr>
            <a:r>
              <a:rPr lang="en-GB" sz="1800" dirty="0" smtClean="0"/>
              <a:t>The chairman of the IFRS Trustees, Michel Prada, commented</a:t>
            </a:r>
          </a:p>
          <a:p>
            <a:pPr marL="185737" lvl="2" indent="0" algn="ctr">
              <a:spcAft>
                <a:spcPct val="25000"/>
              </a:spcAft>
              <a:buNone/>
              <a:defRPr/>
            </a:pPr>
            <a:r>
              <a:rPr lang="en-GB" sz="1800" i="1" dirty="0" smtClean="0"/>
              <a:t>“While </a:t>
            </a:r>
            <a:r>
              <a:rPr lang="en-GB" sz="1800" i="1" dirty="0"/>
              <a:t>recognising the right of the SEC to determine the method and timing for incorporation of IFRSs in the United States, we regret that the staff report is not accompanied by a recommended action plan for the SEC. Given the achievements of the convergence programme inspired by repeated calls of the G20 for global accounting standards, a clear action plan would be welcome</a:t>
            </a:r>
            <a:r>
              <a:rPr lang="en-GB" sz="1800" i="1" dirty="0" smtClean="0"/>
              <a:t>.”</a:t>
            </a:r>
            <a:endParaRPr lang="en-GB" sz="1800" i="1" dirty="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8</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t>
            </a:r>
            <a:r>
              <a:rPr lang="en-GB" dirty="0" smtClean="0"/>
              <a:t>(July 2012)</a:t>
            </a:r>
            <a:endParaRPr lang="en-US" dirty="0" smtClean="0"/>
          </a:p>
        </p:txBody>
      </p:sp>
    </p:spTree>
    <p:extLst>
      <p:ext uri="{BB962C8B-B14F-4D97-AF65-F5344CB8AC3E}">
        <p14:creationId xmlns:p14="http://schemas.microsoft.com/office/powerpoint/2010/main" val="2523102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18_Blank">
  <a:themeElements>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8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24575</TotalTime>
  <Words>2452</Words>
  <Application>Microsoft Office PowerPoint</Application>
  <PresentationFormat>A4 Paper (210x297 mm)</PresentationFormat>
  <Paragraphs>153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18_Blank</vt:lpstr>
      <vt:lpstr>IASB takes stock with constituents and impact of SEC final IFRS report IFRS 4 Phase II Update</vt:lpstr>
      <vt:lpstr>Agenda</vt:lpstr>
      <vt:lpstr>Highlights from joint IASB/FASB meetings</vt:lpstr>
      <vt:lpstr>Insurance Working Group on 25-26 June Feedback from constituents has been mixed</vt:lpstr>
      <vt:lpstr>Insurance Working Group on 25-26 June Feedback from constituents has been mixed (cont.)</vt:lpstr>
      <vt:lpstr>Insurance Working Group on 25-26 June Feedback from constituents has been mixed (cont.)</vt:lpstr>
      <vt:lpstr>New Staff papers released and other opportunities to comment Staff papers published on 3 July</vt:lpstr>
      <vt:lpstr>SEC Final Report on IFRS adoption for US Domestic Issuers No recommendation for a future SEC policy</vt:lpstr>
      <vt:lpstr>SEC Final Report on IFRS adoption for US Domestic Issuers No recommendation for a future SEC policy (cont.)</vt:lpstr>
      <vt:lpstr>IASB Only meeting on 19 July Decision on insurance investment funds consolidation</vt:lpstr>
      <vt:lpstr>Next steps and timetable</vt:lpstr>
      <vt:lpstr>Contact details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ifrs for insurance webinar march 12</dc:title>
  <dc:creator>Francesco Nagari</dc:creator>
  <cp:lastModifiedBy>fnagari</cp:lastModifiedBy>
  <cp:revision>2179</cp:revision>
  <dcterms:created xsi:type="dcterms:W3CDTF">2012-06-18T00:03:20Z</dcterms:created>
  <dcterms:modified xsi:type="dcterms:W3CDTF">2012-07-24T23:26:08Z</dcterms:modified>
</cp:coreProperties>
</file>